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648" r:id="rId2"/>
  </p:sldMasterIdLst>
  <p:notesMasterIdLst>
    <p:notesMasterId r:id="rId46"/>
  </p:notesMasterIdLst>
  <p:sldIdLst>
    <p:sldId id="256" r:id="rId3"/>
    <p:sldId id="263" r:id="rId4"/>
    <p:sldId id="310" r:id="rId5"/>
    <p:sldId id="314" r:id="rId6"/>
    <p:sldId id="311" r:id="rId7"/>
    <p:sldId id="312" r:id="rId8"/>
    <p:sldId id="316" r:id="rId9"/>
    <p:sldId id="302" r:id="rId10"/>
    <p:sldId id="303" r:id="rId11"/>
    <p:sldId id="269" r:id="rId12"/>
    <p:sldId id="275" r:id="rId13"/>
    <p:sldId id="304" r:id="rId14"/>
    <p:sldId id="306" r:id="rId15"/>
    <p:sldId id="282" r:id="rId16"/>
    <p:sldId id="321" r:id="rId17"/>
    <p:sldId id="288" r:id="rId18"/>
    <p:sldId id="289" r:id="rId19"/>
    <p:sldId id="317" r:id="rId20"/>
    <p:sldId id="318" r:id="rId21"/>
    <p:sldId id="276" r:id="rId22"/>
    <p:sldId id="291" r:id="rId23"/>
    <p:sldId id="277" r:id="rId24"/>
    <p:sldId id="320" r:id="rId25"/>
    <p:sldId id="319" r:id="rId26"/>
    <p:sldId id="325" r:id="rId27"/>
    <p:sldId id="329" r:id="rId28"/>
    <p:sldId id="330" r:id="rId29"/>
    <p:sldId id="332" r:id="rId30"/>
    <p:sldId id="333" r:id="rId31"/>
    <p:sldId id="293" r:id="rId32"/>
    <p:sldId id="292" r:id="rId33"/>
    <p:sldId id="298" r:id="rId34"/>
    <p:sldId id="299" r:id="rId35"/>
    <p:sldId id="295" r:id="rId36"/>
    <p:sldId id="326" r:id="rId37"/>
    <p:sldId id="323" r:id="rId38"/>
    <p:sldId id="324" r:id="rId39"/>
    <p:sldId id="300" r:id="rId40"/>
    <p:sldId id="301" r:id="rId41"/>
    <p:sldId id="327" r:id="rId42"/>
    <p:sldId id="278" r:id="rId43"/>
    <p:sldId id="280" r:id="rId44"/>
    <p:sldId id="271" r:id="rId4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wrence, Andrew" initials="LA" lastIdx="2" clrIdx="0">
    <p:extLst>
      <p:ext uri="{19B8F6BF-5375-455C-9EA6-DF929625EA0E}">
        <p15:presenceInfo xmlns:p15="http://schemas.microsoft.com/office/powerpoint/2012/main" userId="S::k1641319@kcl.ac.uk::2fb298bf-22da-4803-a722-050cec07dc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484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58E88A-42AE-4528-A87E-3912D5E9D16F}" v="8387" dt="2021-09-15T09:47:32.9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5" autoAdjust="0"/>
    <p:restoredTop sz="71154" autoAdjust="0"/>
  </p:normalViewPr>
  <p:slideViewPr>
    <p:cSldViewPr snapToGrid="0">
      <p:cViewPr varScale="1">
        <p:scale>
          <a:sx n="48" d="100"/>
          <a:sy n="48" d="100"/>
        </p:scale>
        <p:origin x="916" y="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192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5126C-40F1-4436-834F-D2336BEEF3BE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31FFE-5A67-4CB6-AB4C-E05CDC4E3C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184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269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056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094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377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96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397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381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928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479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210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972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676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314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202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443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443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604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461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883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544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941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983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833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5616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093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347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139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596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92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04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927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1FFE-5A67-4CB6-AB4C-E05CDC4E3C1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088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635C-3E17-43A3-86BF-697C0D47CA1B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52917-1C0C-4E06-A829-128ED1A87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884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635C-3E17-43A3-86BF-697C0D47CA1B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52917-1C0C-4E06-A829-128ED1A87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258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635C-3E17-43A3-86BF-697C0D47CA1B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52917-1C0C-4E06-A829-128ED1A87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405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7C050-1A36-4A78-9F48-1426C8221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3B424-C360-40DB-8C61-5B31BBBBD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3D805-024E-4E05-A273-46B604AF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283F-3503-4900-9C1F-1C3B6E7DB820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3AED1-A1BA-4EA3-AD5A-991A3E04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14F13-2099-4EAD-8D92-3BA80E6D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014A-9B49-478D-A803-5B22ED783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971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2D3D-E0DC-4FAC-9014-A0E3A864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6B33E-A32C-4040-A92B-6E85D34AE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E2F21-7639-48EB-848E-C1C6E295A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283F-3503-4900-9C1F-1C3B6E7DB820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AEF0A-0DE0-4592-BA80-D686B7117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AC053-659B-4E7D-811D-6E594C62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014A-9B49-478D-A803-5B22ED783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223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E6DCA-D44F-4746-9731-90BF85D0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6DD11-2C03-4F3E-82CF-3FBF66EE9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16C16-E8C7-4C29-9664-342149C8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283F-3503-4900-9C1F-1C3B6E7DB820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A2D01-DECF-492E-9604-32D6EFF03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1B093-FE8A-4102-B323-1821CD211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014A-9B49-478D-A803-5B22ED783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746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62BFD-AAFD-48CE-9F82-F7C79D31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0FB8A-4A96-4A0E-BE33-83D4B3C2A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2B3BBE-824A-45F3-98A4-75B70DFA3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34801-8408-431A-ACA1-CFAE997E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283F-3503-4900-9C1F-1C3B6E7DB820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DD205-9201-4D1D-8FC8-3574E2220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137A7-B09E-4288-84FF-2E7FC475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014A-9B49-478D-A803-5B22ED783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927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ABEA-38F9-4817-A3D8-01E471B87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59A09-1105-45F6-BFA7-9A5F1DFC3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B56B0-8805-4554-A517-5AE967779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F319E-5E96-42C8-938D-0B54A40951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38C5E9-C41B-40D3-907F-B3130EA69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AA31B-E8D3-4435-9191-BA37AF796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283F-3503-4900-9C1F-1C3B6E7DB820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0B6FB4-2BB0-42FB-9E96-9BA83B8A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F4A73-6568-4EFE-8653-B52250D1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014A-9B49-478D-A803-5B22ED783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711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44799-3219-4A58-B708-A0BD23F49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5E6E5-F850-46A9-A36B-BA26EAE93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283F-3503-4900-9C1F-1C3B6E7DB820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D57BF-5C6C-4679-B7D6-23B73F58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B719B-4C30-41CB-AA72-CAA97E054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014A-9B49-478D-A803-5B22ED783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5019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06C80-099E-422D-B2F0-D8A8342AC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283F-3503-4900-9C1F-1C3B6E7DB820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C419C-BBCB-4AFA-B651-A8C04BA5B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250BB-FCB9-4599-99EE-63788D9CE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014A-9B49-478D-A803-5B22ED783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4436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C3A5-2799-49DC-A83E-C0C790BE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6FD08-41CC-48BC-9CA2-48268A3E0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34F14-DF9C-4E32-A4D9-34DFBA197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47A34-2C97-4068-AC6B-469FB311A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283F-3503-4900-9C1F-1C3B6E7DB820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76EAA-E685-43F6-8907-44FCF4790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0FAB7-0C4E-45FD-9DC9-40F7DB4F6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014A-9B49-478D-A803-5B22ED783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7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635C-3E17-43A3-86BF-697C0D47CA1B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52917-1C0C-4E06-A829-128ED1A87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1367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0234A-EF79-4F5D-9840-8F976EAA4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3C5865-30AA-4060-B762-21E1A9D8E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2E631-7B7E-464A-9F3B-F85D4721D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4C0F4-2F0B-45FE-B1E8-7CA12C131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283F-3503-4900-9C1F-1C3B6E7DB820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6150C-66B3-4823-BF06-03CA222A0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53B0C-6A83-4DA2-A357-6B335A6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014A-9B49-478D-A803-5B22ED783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804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BBE6-B375-4843-A943-CB035AB0B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A017B-036B-46B1-865F-67C336C54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9B5D4-39FB-410D-8353-2A9B620D0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283F-3503-4900-9C1F-1C3B6E7DB820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D4E68-4214-4BD4-ADC7-171929C06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9F176-4D21-4B97-967F-AD150B9E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014A-9B49-478D-A803-5B22ED783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3968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680F5F-DC6B-4660-8DDC-9F27804A9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0FAFC-FFC0-446F-9334-B7BEAAA86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8A236-4D04-44AC-9B6A-DB8EF215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283F-3503-4900-9C1F-1C3B6E7DB820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031D3-9C7A-492E-93EE-613604AD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11367-86EE-4143-A760-604437BD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014A-9B49-478D-A803-5B22ED783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42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635C-3E17-43A3-86BF-697C0D47CA1B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52917-1C0C-4E06-A829-128ED1A87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167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635C-3E17-43A3-86BF-697C0D47CA1B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52917-1C0C-4E06-A829-128ED1A87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225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635C-3E17-43A3-86BF-697C0D47CA1B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52917-1C0C-4E06-A829-128ED1A87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474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635C-3E17-43A3-86BF-697C0D47CA1B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52917-1C0C-4E06-A829-128ED1A87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742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635C-3E17-43A3-86BF-697C0D47CA1B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52917-1C0C-4E06-A829-128ED1A87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5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635C-3E17-43A3-86BF-697C0D47CA1B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52917-1C0C-4E06-A829-128ED1A87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22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635C-3E17-43A3-86BF-697C0D47CA1B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52917-1C0C-4E06-A829-128ED1A87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773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5635C-3E17-43A3-86BF-697C0D47CA1B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52917-1C0C-4E06-A829-128ED1A87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29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E3AEDB-6EA2-4815-9B7D-3147EC971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30A78-84FA-4D2D-BA56-FDE65C89D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B934-E5E2-4665-B28B-F90A1F5F05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0283F-3503-4900-9C1F-1C3B6E7DB820}" type="datetimeFigureOut">
              <a:rPr lang="en-GB" smtClean="0"/>
              <a:t>2021-09-15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B7B6E-DE1D-4A3A-8BBA-B97216637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21A87-E645-4A09-84D3-54EF23A5F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E014A-9B49-478D-A803-5B22ED783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777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lmnet.stanford.edu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ware-carpentry.org/" TargetMode="External"/><Relationship Id="rId4" Type="http://schemas.openxmlformats.org/officeDocument/2006/relationships/hyperlink" Target="https://github.com/AndrewLawrence/dCVne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-carpentry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2.jpg"/><Relationship Id="rId7" Type="http://schemas.openxmlformats.org/officeDocument/2006/relationships/hyperlink" Target="https://cran.r-project.org/web/packages/glmnet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-project.org/" TargetMode="External"/><Relationship Id="rId5" Type="http://schemas.openxmlformats.org/officeDocument/2006/relationships/hyperlink" Target="https://www.maudsleybrc.nihr.ac.uk/" TargetMode="External"/><Relationship Id="rId4" Type="http://schemas.openxmlformats.org/officeDocument/2006/relationships/image" Target="../media/image33.jpeg"/><Relationship Id="rId9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E3FDF0-5784-462C-9BB1-9C766A3101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69" t="4729" r="1" b="68351"/>
          <a:stretch/>
        </p:blipFill>
        <p:spPr>
          <a:xfrm>
            <a:off x="0" y="872"/>
            <a:ext cx="7368208" cy="6857128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664" y="2189018"/>
            <a:ext cx="10203872" cy="2059351"/>
          </a:xfrm>
        </p:spPr>
        <p:txBody>
          <a:bodyPr>
            <a:noAutofit/>
          </a:bodyPr>
          <a:lstStyle/>
          <a:p>
            <a:r>
              <a:rPr lang="en-GB" sz="4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Introduction to </a:t>
            </a:r>
            <a:r>
              <a:rPr lang="en-GB" sz="4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dCVnet</a:t>
            </a:r>
            <a:br>
              <a:rPr lang="en-GB" sz="4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software for clinical prediction</a:t>
            </a:r>
            <a:endParaRPr lang="en-GB" sz="3200" b="1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15433" y="4963247"/>
            <a:ext cx="11277600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Andrew J. Lawrence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174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15/09/2021</a:t>
            </a:r>
          </a:p>
        </p:txBody>
      </p:sp>
      <p:sp>
        <p:nvSpPr>
          <p:cNvPr id="7" name="Rectangle 6"/>
          <p:cNvSpPr/>
          <p:nvPr/>
        </p:nvSpPr>
        <p:spPr>
          <a:xfrm>
            <a:off x="3246341" y="5259844"/>
            <a:ext cx="569931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0B0F0"/>
                </a:solidFill>
              </a:rPr>
              <a:t>github.com/</a:t>
            </a:r>
            <a:r>
              <a:rPr lang="en-GB" sz="2800" dirty="0" err="1">
                <a:solidFill>
                  <a:srgbClr val="00B0F0"/>
                </a:solidFill>
              </a:rPr>
              <a:t>AndrewLawrence</a:t>
            </a:r>
            <a:r>
              <a:rPr lang="en-GB" sz="2800" dirty="0">
                <a:solidFill>
                  <a:srgbClr val="00B0F0"/>
                </a:solidFill>
              </a:rPr>
              <a:t>/</a:t>
            </a:r>
            <a:r>
              <a:rPr lang="en-GB" sz="2800" dirty="0" err="1">
                <a:solidFill>
                  <a:srgbClr val="00B0F0"/>
                </a:solidFill>
              </a:rPr>
              <a:t>dCVnet</a:t>
            </a:r>
            <a:endParaRPr lang="en-GB" sz="2800" dirty="0">
              <a:solidFill>
                <a:srgbClr val="00B0F0"/>
              </a:solidFill>
            </a:endParaRPr>
          </a:p>
          <a:p>
            <a:pPr algn="ctr"/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andrew.lawrence@kcl.ac.uk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68429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6008"/>
            <a:ext cx="4267200" cy="42100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6" y="1341573"/>
            <a:ext cx="7986304" cy="5500415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Low-k k-fold CV (2-fold) – high bias, low variance</a:t>
            </a:r>
          </a:p>
          <a:p>
            <a:pPr lvl="1"/>
            <a:r>
              <a:rPr lang="en-GB" dirty="0"/>
              <a:t>Models fit to less data give less accurate predictions - Pessimistic Bias (LOOCV gives maximum training data of n-1)</a:t>
            </a:r>
          </a:p>
          <a:p>
            <a:r>
              <a:rPr lang="en-GB" dirty="0"/>
              <a:t>High-k k-fold CV (LOOCV) – low bias, high variance</a:t>
            </a:r>
          </a:p>
          <a:p>
            <a:pPr lvl="1"/>
            <a:r>
              <a:rPr lang="en-GB" dirty="0"/>
              <a:t>Overlap between training sets</a:t>
            </a:r>
            <a:br>
              <a:rPr lang="en-GB" dirty="0"/>
            </a:br>
            <a:r>
              <a:rPr lang="en-GB" dirty="0"/>
              <a:t>(conversely at k=2 there is zero overlap).</a:t>
            </a:r>
          </a:p>
          <a:p>
            <a:pPr lvl="1"/>
            <a:r>
              <a:rPr lang="en-GB" dirty="0"/>
              <a:t>Overlap -&gt; correlation -&gt; correlation increases variance.</a:t>
            </a:r>
          </a:p>
          <a:p>
            <a:pPr lvl="1"/>
            <a:r>
              <a:rPr lang="en-GB" dirty="0"/>
              <a:t>Impact of noise</a:t>
            </a:r>
          </a:p>
          <a:p>
            <a:r>
              <a:rPr lang="en-GB" dirty="0"/>
              <a:t>Variance can be reduced without affecting bias by picking a new random set of folds and repeating: </a:t>
            </a:r>
            <a:r>
              <a:rPr lang="en-GB" b="1" dirty="0"/>
              <a:t>repeated k-fold CV</a:t>
            </a:r>
            <a:br>
              <a:rPr lang="en-GB" dirty="0"/>
            </a:br>
            <a:r>
              <a:rPr lang="en-GB" dirty="0"/>
              <a:t>(but only when k&lt;n as LOOCV is exhaustive).</a:t>
            </a:r>
          </a:p>
          <a:p>
            <a:r>
              <a:rPr lang="en-GB" dirty="0"/>
              <a:t>Variance of an estimator can be more important than bias, particularly for algorithm, hyper-parameter or feature selection.</a:t>
            </a:r>
          </a:p>
          <a:p>
            <a:r>
              <a:rPr lang="en-GB" dirty="0"/>
              <a:t>Widely accepted approach supported by empirical studies</a:t>
            </a:r>
            <a:r>
              <a:rPr lang="en-GB" baseline="30000" dirty="0"/>
              <a:t>1</a:t>
            </a:r>
            <a:r>
              <a:rPr lang="en-GB" dirty="0"/>
              <a:t>: </a:t>
            </a:r>
            <a:br>
              <a:rPr lang="en-GB" dirty="0"/>
            </a:br>
            <a:r>
              <a:rPr lang="en-GB" b="1" dirty="0"/>
              <a:t>a k of 5 or 10 and consider repeated k-fold CV</a:t>
            </a:r>
            <a:endParaRPr lang="en-GB" b="1" baseline="30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925" y="16011"/>
            <a:ext cx="89689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When estimating CV performance, </a:t>
            </a:r>
            <a:r>
              <a:rPr lang="en-GB" sz="3200" b="1" dirty="0"/>
              <a:t>Variance</a:t>
            </a:r>
            <a:r>
              <a:rPr lang="en-GB" sz="3200" dirty="0"/>
              <a:t> and </a:t>
            </a:r>
            <a:r>
              <a:rPr lang="en-GB" sz="3200" b="1" dirty="0"/>
              <a:t>bias</a:t>
            </a:r>
            <a:r>
              <a:rPr lang="en-GB" sz="3200" dirty="0"/>
              <a:t> trade-off with k-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190" y="4373052"/>
            <a:ext cx="3023870" cy="23310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2153" y="6550223"/>
            <a:ext cx="5485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baseline="30000" dirty="0"/>
              <a:t>1</a:t>
            </a:r>
            <a:r>
              <a:rPr lang="en-GB" sz="1400" i="1" dirty="0"/>
              <a:t> Hastie, </a:t>
            </a:r>
            <a:r>
              <a:rPr lang="en-GB" sz="1400" i="1" dirty="0" err="1"/>
              <a:t>Tibshirani</a:t>
            </a:r>
            <a:r>
              <a:rPr lang="en-GB" sz="1400" i="1" dirty="0"/>
              <a:t> &amp; Friedman - Elements of Statistical Learning</a:t>
            </a:r>
          </a:p>
        </p:txBody>
      </p:sp>
    </p:spTree>
    <p:extLst>
      <p:ext uri="{BB962C8B-B14F-4D97-AF65-F5344CB8AC3E}">
        <p14:creationId xmlns:p14="http://schemas.microsoft.com/office/powerpoint/2010/main" val="29458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Cross-validation Additional Points &amp; Pitfalls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216751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 performance of the k-folds must be considered together and on average – </a:t>
                </a:r>
                <a:r>
                  <a:rPr lang="en-GB" i="1" dirty="0"/>
                  <a:t>don’t report the performance in a single (best) fold.</a:t>
                </a:r>
              </a:p>
              <a:p>
                <a:r>
                  <a:rPr lang="en-GB" dirty="0"/>
                  <a:t>Models calculated in cross-validation are not useful beyond the cross-validation</a:t>
                </a:r>
              </a:p>
              <a:p>
                <a:r>
                  <a:rPr lang="en-GB" dirty="0"/>
                  <a:t>The sample size affects the interpretation of k</a:t>
                </a:r>
              </a:p>
              <a:p>
                <a:r>
                  <a:rPr lang="en-GB" dirty="0"/>
                  <a:t>Requires independence of test data from the training of the model</a:t>
                </a:r>
              </a:p>
              <a:p>
                <a:pPr lvl="1"/>
                <a:r>
                  <a:rPr lang="en-GB" dirty="0"/>
                  <a:t>Otherwise information ‘leaks’ between test and training data which adds optimistic bias.</a:t>
                </a:r>
              </a:p>
              <a:p>
                <a:pPr lvl="1"/>
                <a:r>
                  <a:rPr lang="en-GB" dirty="0"/>
                  <a:t>Non-independence examples</a:t>
                </a:r>
                <a:r>
                  <a:rPr lang="en-GB" baseline="30000" dirty="0"/>
                  <a:t>1</a:t>
                </a:r>
                <a:r>
                  <a:rPr lang="en-GB" dirty="0"/>
                  <a:t>:</a:t>
                </a:r>
              </a:p>
              <a:p>
                <a:pPr lvl="2"/>
                <a:r>
                  <a:rPr lang="en-GB" dirty="0"/>
                  <a:t>Test variables for association with outcome before cross-validation, run CV on models with the pool of associated variables.</a:t>
                </a:r>
              </a:p>
              <a:p>
                <a:pPr lvl="2"/>
                <a:r>
                  <a:rPr lang="en-GB" dirty="0"/>
                  <a:t>Standardise predictors based on whole sample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𝑠𝑡𝑑𝑒𝑣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GB" dirty="0"/>
                  <a:t> before cross-validation (but outliers!)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216751"/>
              </a:xfrm>
              <a:blipFill>
                <a:blip r:embed="rId3"/>
                <a:stretch>
                  <a:fillRect l="-1043" t="-1869" r="-580" b="-65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706219" y="6280704"/>
            <a:ext cx="5485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baseline="30000" dirty="0"/>
              <a:t>1 </a:t>
            </a:r>
            <a:r>
              <a:rPr lang="en-GB" sz="1400" i="1" dirty="0" err="1"/>
              <a:t>Krstajic</a:t>
            </a:r>
            <a:r>
              <a:rPr lang="en-GB" sz="1400" i="1" dirty="0"/>
              <a:t> et al 2014 J </a:t>
            </a:r>
            <a:r>
              <a:rPr lang="en-GB" sz="1400" i="1" dirty="0" err="1"/>
              <a:t>Chemoinformatics</a:t>
            </a:r>
            <a:r>
              <a:rPr lang="en-GB" sz="1400" i="1" dirty="0"/>
              <a:t>. 6(10): 1-15</a:t>
            </a:r>
            <a:endParaRPr lang="en-GB" sz="1400" i="1" baseline="30000" dirty="0"/>
          </a:p>
          <a:p>
            <a:pPr algn="r"/>
            <a:r>
              <a:rPr lang="en-GB" sz="1400" i="1" baseline="30000" dirty="0"/>
              <a:t>2</a:t>
            </a:r>
            <a:r>
              <a:rPr lang="en-GB" sz="1400" i="1" dirty="0"/>
              <a:t>Crawley &amp; Talbot 2010 J. Machine Learn. Res. 11: 2079-2107</a:t>
            </a:r>
          </a:p>
        </p:txBody>
      </p:sp>
    </p:spTree>
    <p:extLst>
      <p:ext uri="{BB962C8B-B14F-4D97-AF65-F5344CB8AC3E}">
        <p14:creationId xmlns:p14="http://schemas.microsoft.com/office/powerpoint/2010/main" val="235463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0E36-D4C9-409D-89D0-13074D9FA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What to do if there is overfitting?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89503-9D3A-4332-896B-2A0FC2D5E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408"/>
            <a:ext cx="10515600" cy="529346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e.g. you have fit a Logistic Regression to a dataset:</a:t>
            </a:r>
          </a:p>
          <a:p>
            <a:pPr lvl="1"/>
            <a:r>
              <a:rPr lang="en-GB" dirty="0"/>
              <a:t>Small sample, lots of predictors</a:t>
            </a:r>
          </a:p>
          <a:p>
            <a:pPr lvl="1"/>
            <a:r>
              <a:rPr lang="en-GB" dirty="0"/>
              <a:t>Accuracy in training data: </a:t>
            </a:r>
            <a:r>
              <a:rPr lang="en-GB" dirty="0">
                <a:solidFill>
                  <a:schemeClr val="bg2"/>
                </a:solidFill>
              </a:rPr>
              <a:t>90%</a:t>
            </a:r>
          </a:p>
          <a:p>
            <a:pPr lvl="1"/>
            <a:r>
              <a:rPr lang="en-GB" dirty="0"/>
              <a:t>Cross-validated Accuracy: </a:t>
            </a:r>
            <a:r>
              <a:rPr lang="en-GB" dirty="0">
                <a:solidFill>
                  <a:schemeClr val="accent1"/>
                </a:solidFill>
              </a:rPr>
              <a:t>60%</a:t>
            </a:r>
            <a:r>
              <a:rPr lang="en-GB" dirty="0"/>
              <a:t> - the 30% drop suggests overfitting</a:t>
            </a:r>
            <a:br>
              <a:rPr lang="en-GB" dirty="0"/>
            </a:br>
            <a:endParaRPr lang="en-GB" dirty="0"/>
          </a:p>
          <a:p>
            <a:r>
              <a:rPr lang="en-GB" dirty="0"/>
              <a:t>Common advice:</a:t>
            </a:r>
          </a:p>
          <a:p>
            <a:pPr lvl="1"/>
            <a:r>
              <a:rPr lang="en-GB" dirty="0"/>
              <a:t>Collect more data to match the complexity of your model [If you can do this, do it]</a:t>
            </a:r>
          </a:p>
          <a:p>
            <a:pPr lvl="1"/>
            <a:r>
              <a:rPr lang="en-GB" dirty="0"/>
              <a:t>Simplify the model by removing predictors (or predictor terms)</a:t>
            </a:r>
          </a:p>
          <a:p>
            <a:pPr lvl="2"/>
            <a:r>
              <a:rPr lang="en-GB" sz="2500" dirty="0"/>
              <a:t>Care is required!</a:t>
            </a:r>
          </a:p>
          <a:p>
            <a:pPr lvl="3"/>
            <a:r>
              <a:rPr lang="en-GB" sz="2500" dirty="0"/>
              <a:t>to validly reflect generalisation error cross-validation must include the entire model fitting process.</a:t>
            </a:r>
          </a:p>
          <a:p>
            <a:pPr lvl="3"/>
            <a:r>
              <a:rPr lang="en-GB" sz="2500" dirty="0"/>
              <a:t>changes are all or nothing (either included or excluded), the actual best solution may be to include a predictor but not as much.</a:t>
            </a:r>
          </a:p>
          <a:p>
            <a:pPr lvl="1"/>
            <a:endParaRPr lang="en-GB" dirty="0"/>
          </a:p>
          <a:p>
            <a:r>
              <a:rPr lang="en-GB" dirty="0"/>
              <a:t>Or: use </a:t>
            </a:r>
            <a:r>
              <a:rPr lang="en-GB" dirty="0">
                <a:solidFill>
                  <a:schemeClr val="accent1"/>
                </a:solidFill>
              </a:rPr>
              <a:t>regularisation</a:t>
            </a:r>
            <a:r>
              <a:rPr lang="en-GB" dirty="0"/>
              <a:t> (a.k.a. shrinkage) to simplify the model</a:t>
            </a:r>
          </a:p>
          <a:p>
            <a:pPr lvl="1"/>
            <a:r>
              <a:rPr lang="en-GB" dirty="0"/>
              <a:t>Regularisation is continuous and the process can easily be data-driven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3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7A8DCD3-3052-42DA-846E-281551D88C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7" t="8469" r="46933" b="8858"/>
          <a:stretch/>
        </p:blipFill>
        <p:spPr>
          <a:xfrm>
            <a:off x="6258854" y="68082"/>
            <a:ext cx="6321063" cy="76736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0F70B-9A17-4BED-B69F-7576F5C6F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49"/>
            <a:ext cx="10515600" cy="1325563"/>
          </a:xfrm>
        </p:spPr>
        <p:txBody>
          <a:bodyPr/>
          <a:lstStyle/>
          <a:p>
            <a:r>
              <a:rPr lang="en-GB" dirty="0"/>
              <a:t>What is Regularisation?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6710E-D45C-4F6B-AD8F-A49BD1BED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810" y="1221062"/>
            <a:ext cx="7181160" cy="5367646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used in the sense of making the solution to the problem more regular - or more smooth.</a:t>
            </a:r>
          </a:p>
          <a:p>
            <a:endParaRPr lang="en-GB" dirty="0"/>
          </a:p>
          <a:p>
            <a:r>
              <a:rPr lang="en-GB" dirty="0"/>
              <a:t>Smoothness is the opposite of complexity - regularisation attempts to reduce complexity.</a:t>
            </a:r>
          </a:p>
          <a:p>
            <a:endParaRPr lang="en-GB" dirty="0"/>
          </a:p>
          <a:p>
            <a:r>
              <a:rPr lang="en-GB" dirty="0"/>
              <a:t>Regularisation does this by adding information (information from elsewhere - i.e. not directly from the problem/data).</a:t>
            </a:r>
          </a:p>
          <a:p>
            <a:endParaRPr lang="en-GB" dirty="0"/>
          </a:p>
          <a:p>
            <a:r>
              <a:rPr lang="en-GB" dirty="0"/>
              <a:t>Comes up multiple terms in different fields / contexts:</a:t>
            </a:r>
          </a:p>
          <a:p>
            <a:pPr lvl="1"/>
            <a:r>
              <a:rPr lang="en-GB" dirty="0"/>
              <a:t>Regularisation (of a problem to produce a less complex solution)</a:t>
            </a:r>
          </a:p>
          <a:p>
            <a:pPr lvl="1"/>
            <a:r>
              <a:rPr lang="en-GB" dirty="0"/>
              <a:t>Penalisation (of solution complexity)</a:t>
            </a:r>
          </a:p>
          <a:p>
            <a:pPr lvl="1"/>
            <a:r>
              <a:rPr lang="en-GB" dirty="0"/>
              <a:t>Shrinkage (towards the added information)</a:t>
            </a:r>
            <a:br>
              <a:rPr lang="en-GB" dirty="0"/>
            </a:br>
            <a:endParaRPr lang="en-GB" dirty="0"/>
          </a:p>
          <a:p>
            <a:r>
              <a:rPr lang="en-GB" dirty="0"/>
              <a:t>Also… related to priors in Bayesian methods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8868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61"/>
            <a:ext cx="10515600" cy="1325563"/>
          </a:xfrm>
        </p:spPr>
        <p:txBody>
          <a:bodyPr/>
          <a:lstStyle/>
          <a:p>
            <a:r>
              <a:rPr lang="en-GB" dirty="0"/>
              <a:t>Regularisation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2035" y="1137739"/>
                <a:ext cx="7301837" cy="570149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Overfitting makes coefficients too large, to combat this regularisation shrinks model coefficients towards zero.</a:t>
                </a:r>
              </a:p>
              <a:p>
                <a:r>
                  <a:rPr lang="en-GB" dirty="0"/>
                  <a:t>A regularised model does not make the best predictions for the training data (lower performance), but can generalise better and show better performance in new/unseen data.</a:t>
                </a:r>
              </a:p>
              <a:p>
                <a:r>
                  <a:rPr lang="en-GB" dirty="0"/>
                  <a:t>Early Idea: Heuristic Shrinkage </a:t>
                </a:r>
                <a:r>
                  <a:rPr lang="en-GB" sz="1800" dirty="0"/>
                  <a:t>(van </a:t>
                </a:r>
                <a:r>
                  <a:rPr lang="en-GB" sz="1800" dirty="0" err="1"/>
                  <a:t>Houwellingen</a:t>
                </a:r>
                <a:r>
                  <a:rPr lang="en-GB" sz="1800" dirty="0"/>
                  <a:t> &amp; le </a:t>
                </a:r>
                <a:r>
                  <a:rPr lang="en-GB" sz="1800" dirty="0" err="1"/>
                  <a:t>Cessie</a:t>
                </a:r>
                <a:r>
                  <a:rPr lang="en-GB" sz="1800" dirty="0"/>
                  <a:t> 1990)</a:t>
                </a:r>
                <a:br>
                  <a:rPr lang="en-GB" sz="1800" dirty="0"/>
                </a:br>
                <a:br>
                  <a:rPr lang="en-GB" sz="1800" dirty="0"/>
                </a:br>
                <a:r>
                  <a:rPr lang="en-GB" dirty="0"/>
                  <a:t>Fit the model then reduce all coefficients by a factor related to amount of overfitting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GB" dirty="0"/>
                  <a:t>):</a:t>
                </a:r>
                <a:br>
                  <a:rPr lang="en-GB" dirty="0"/>
                </a:br>
                <a:br>
                  <a:rPr lang="en-GB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age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age</m:t>
                        </m:r>
                      </m:sub>
                    </m:sSub>
                  </m:oMath>
                </a14:m>
                <a:br>
                  <a:rPr lang="en-GB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𝐼𝐿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𝐼𝐿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Better idea – regularise the coefficients in the process of fitting allowing the relative importance of the coefficients to change with regularisation: 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i="1" dirty="0"/>
                  <a:t>Set a complexity budget (lambda, </a:t>
                </a:r>
                <a:r>
                  <a:rPr lang="el-GR" i="1" dirty="0"/>
                  <a:t>λ</a:t>
                </a:r>
                <a:r>
                  <a:rPr lang="en-GB" i="1" dirty="0"/>
                  <a:t>) and find the best model within that budget.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2035" y="1137739"/>
                <a:ext cx="7301837" cy="5701499"/>
              </a:xfrm>
              <a:blipFill>
                <a:blip r:embed="rId3"/>
                <a:stretch>
                  <a:fillRect l="-1169" t="-2460" r="-16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BC8D780-F3BD-4FA6-9307-793B8B24754A}"/>
              </a:ext>
            </a:extLst>
          </p:cNvPr>
          <p:cNvGrpSpPr/>
          <p:nvPr/>
        </p:nvGrpSpPr>
        <p:grpSpPr>
          <a:xfrm>
            <a:off x="10603338" y="5345013"/>
            <a:ext cx="1500924" cy="528997"/>
            <a:chOff x="9345881" y="5670789"/>
            <a:chExt cx="1500924" cy="528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D730AA-2ED0-4D67-ABE9-908DA74C57F7}"/>
                </a:ext>
              </a:extLst>
            </p:cNvPr>
            <p:cNvSpPr txBox="1"/>
            <p:nvPr/>
          </p:nvSpPr>
          <p:spPr>
            <a:xfrm>
              <a:off x="9345881" y="5830454"/>
              <a:ext cx="1500924" cy="369332"/>
            </a:xfrm>
            <a:custGeom>
              <a:avLst/>
              <a:gdLst>
                <a:gd name="connsiteX0" fmla="*/ 0 w 1500924"/>
                <a:gd name="connsiteY0" fmla="*/ 0 h 369332"/>
                <a:gd name="connsiteX1" fmla="*/ 530326 w 1500924"/>
                <a:gd name="connsiteY1" fmla="*/ 0 h 369332"/>
                <a:gd name="connsiteX2" fmla="*/ 1045644 w 1500924"/>
                <a:gd name="connsiteY2" fmla="*/ 0 h 369332"/>
                <a:gd name="connsiteX3" fmla="*/ 1500924 w 1500924"/>
                <a:gd name="connsiteY3" fmla="*/ 0 h 369332"/>
                <a:gd name="connsiteX4" fmla="*/ 1500924 w 1500924"/>
                <a:gd name="connsiteY4" fmla="*/ 369332 h 369332"/>
                <a:gd name="connsiteX5" fmla="*/ 1030634 w 1500924"/>
                <a:gd name="connsiteY5" fmla="*/ 369332 h 369332"/>
                <a:gd name="connsiteX6" fmla="*/ 530326 w 1500924"/>
                <a:gd name="connsiteY6" fmla="*/ 369332 h 369332"/>
                <a:gd name="connsiteX7" fmla="*/ 0 w 1500924"/>
                <a:gd name="connsiteY7" fmla="*/ 369332 h 369332"/>
                <a:gd name="connsiteX8" fmla="*/ 0 w 1500924"/>
                <a:gd name="connsiteY8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0924" h="369332" fill="none" extrusionOk="0">
                  <a:moveTo>
                    <a:pt x="0" y="0"/>
                  </a:moveTo>
                  <a:cubicBezTo>
                    <a:pt x="141940" y="-6925"/>
                    <a:pt x="304420" y="36249"/>
                    <a:pt x="530326" y="0"/>
                  </a:cubicBezTo>
                  <a:cubicBezTo>
                    <a:pt x="756232" y="-36249"/>
                    <a:pt x="900082" y="40503"/>
                    <a:pt x="1045644" y="0"/>
                  </a:cubicBezTo>
                  <a:cubicBezTo>
                    <a:pt x="1191206" y="-40503"/>
                    <a:pt x="1309607" y="4793"/>
                    <a:pt x="1500924" y="0"/>
                  </a:cubicBezTo>
                  <a:cubicBezTo>
                    <a:pt x="1504962" y="158233"/>
                    <a:pt x="1464630" y="205698"/>
                    <a:pt x="1500924" y="369332"/>
                  </a:cubicBezTo>
                  <a:cubicBezTo>
                    <a:pt x="1365221" y="386319"/>
                    <a:pt x="1201428" y="313792"/>
                    <a:pt x="1030634" y="369332"/>
                  </a:cubicBezTo>
                  <a:cubicBezTo>
                    <a:pt x="859840" y="424872"/>
                    <a:pt x="771546" y="347396"/>
                    <a:pt x="530326" y="369332"/>
                  </a:cubicBezTo>
                  <a:cubicBezTo>
                    <a:pt x="289106" y="391268"/>
                    <a:pt x="128075" y="350577"/>
                    <a:pt x="0" y="369332"/>
                  </a:cubicBezTo>
                  <a:cubicBezTo>
                    <a:pt x="-34018" y="280347"/>
                    <a:pt x="27486" y="156341"/>
                    <a:pt x="0" y="0"/>
                  </a:cubicBezTo>
                  <a:close/>
                </a:path>
                <a:path w="1500924" h="369332" stroke="0" extrusionOk="0">
                  <a:moveTo>
                    <a:pt x="0" y="0"/>
                  </a:moveTo>
                  <a:cubicBezTo>
                    <a:pt x="133406" y="-30986"/>
                    <a:pt x="348031" y="19618"/>
                    <a:pt x="485299" y="0"/>
                  </a:cubicBezTo>
                  <a:cubicBezTo>
                    <a:pt x="622567" y="-19618"/>
                    <a:pt x="843592" y="49231"/>
                    <a:pt x="940579" y="0"/>
                  </a:cubicBezTo>
                  <a:cubicBezTo>
                    <a:pt x="1037566" y="-49231"/>
                    <a:pt x="1344679" y="9376"/>
                    <a:pt x="1500924" y="0"/>
                  </a:cubicBezTo>
                  <a:cubicBezTo>
                    <a:pt x="1536512" y="113493"/>
                    <a:pt x="1474117" y="197069"/>
                    <a:pt x="1500924" y="369332"/>
                  </a:cubicBezTo>
                  <a:cubicBezTo>
                    <a:pt x="1322335" y="389656"/>
                    <a:pt x="1145500" y="350081"/>
                    <a:pt x="1030634" y="369332"/>
                  </a:cubicBezTo>
                  <a:cubicBezTo>
                    <a:pt x="915768" y="388583"/>
                    <a:pt x="665273" y="356408"/>
                    <a:pt x="500308" y="369332"/>
                  </a:cubicBezTo>
                  <a:cubicBezTo>
                    <a:pt x="335343" y="382256"/>
                    <a:pt x="195086" y="320465"/>
                    <a:pt x="0" y="369332"/>
                  </a:cubicBezTo>
                  <a:cubicBezTo>
                    <a:pt x="-22716" y="225711"/>
                    <a:pt x="27200" y="158340"/>
                    <a:pt x="0" y="0"/>
                  </a:cubicBezTo>
                  <a:close/>
                </a:path>
              </a:pathLst>
            </a:custGeom>
            <a:ln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GB" dirty="0" err="1">
                  <a:solidFill>
                    <a:schemeClr val="accent1"/>
                  </a:solidFill>
                </a:rPr>
                <a:t>Unregularised</a:t>
              </a:r>
              <a:endParaRPr lang="en-GB" dirty="0">
                <a:solidFill>
                  <a:schemeClr val="accent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D6B59C5-23AE-4E69-AEFB-A33590BC1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7143" y="5670789"/>
              <a:ext cx="514548" cy="1596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15FB30-C8D6-4341-8519-6993FA21658D}"/>
              </a:ext>
            </a:extLst>
          </p:cNvPr>
          <p:cNvGrpSpPr/>
          <p:nvPr/>
        </p:nvGrpSpPr>
        <p:grpSpPr>
          <a:xfrm>
            <a:off x="7513872" y="649269"/>
            <a:ext cx="4678128" cy="5547907"/>
            <a:chOff x="7513872" y="649269"/>
            <a:chExt cx="4678128" cy="55479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338694-8273-48F7-9B35-DAFBE6B3F9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265"/>
            <a:stretch/>
          </p:blipFill>
          <p:spPr>
            <a:xfrm>
              <a:off x="7513872" y="649269"/>
              <a:ext cx="4678128" cy="4611097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B0445C-6E61-47BD-BDE2-DA7297F01EA1}"/>
                </a:ext>
              </a:extLst>
            </p:cNvPr>
            <p:cNvGrpSpPr/>
            <p:nvPr/>
          </p:nvGrpSpPr>
          <p:grpSpPr>
            <a:xfrm>
              <a:off x="7513872" y="5260366"/>
              <a:ext cx="2479140" cy="936810"/>
              <a:chOff x="1524825" y="4930732"/>
              <a:chExt cx="2479140" cy="93681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13DC2F-D99E-4A21-9C23-09196FACBFC2}"/>
                  </a:ext>
                </a:extLst>
              </p:cNvPr>
              <p:cNvSpPr txBox="1"/>
              <p:nvPr/>
            </p:nvSpPr>
            <p:spPr>
              <a:xfrm>
                <a:off x="1524825" y="5221211"/>
                <a:ext cx="2479140" cy="646331"/>
              </a:xfrm>
              <a:custGeom>
                <a:avLst/>
                <a:gdLst>
                  <a:gd name="connsiteX0" fmla="*/ 0 w 2479140"/>
                  <a:gd name="connsiteY0" fmla="*/ 0 h 646331"/>
                  <a:gd name="connsiteX1" fmla="*/ 545411 w 2479140"/>
                  <a:gd name="connsiteY1" fmla="*/ 0 h 646331"/>
                  <a:gd name="connsiteX2" fmla="*/ 1066030 w 2479140"/>
                  <a:gd name="connsiteY2" fmla="*/ 0 h 646331"/>
                  <a:gd name="connsiteX3" fmla="*/ 1586650 w 2479140"/>
                  <a:gd name="connsiteY3" fmla="*/ 0 h 646331"/>
                  <a:gd name="connsiteX4" fmla="*/ 2008103 w 2479140"/>
                  <a:gd name="connsiteY4" fmla="*/ 0 h 646331"/>
                  <a:gd name="connsiteX5" fmla="*/ 2479140 w 2479140"/>
                  <a:gd name="connsiteY5" fmla="*/ 0 h 646331"/>
                  <a:gd name="connsiteX6" fmla="*/ 2479140 w 2479140"/>
                  <a:gd name="connsiteY6" fmla="*/ 329629 h 646331"/>
                  <a:gd name="connsiteX7" fmla="*/ 2479140 w 2479140"/>
                  <a:gd name="connsiteY7" fmla="*/ 646331 h 646331"/>
                  <a:gd name="connsiteX8" fmla="*/ 1983312 w 2479140"/>
                  <a:gd name="connsiteY8" fmla="*/ 646331 h 646331"/>
                  <a:gd name="connsiteX9" fmla="*/ 1561858 w 2479140"/>
                  <a:gd name="connsiteY9" fmla="*/ 646331 h 646331"/>
                  <a:gd name="connsiteX10" fmla="*/ 1140404 w 2479140"/>
                  <a:gd name="connsiteY10" fmla="*/ 646331 h 646331"/>
                  <a:gd name="connsiteX11" fmla="*/ 619785 w 2479140"/>
                  <a:gd name="connsiteY11" fmla="*/ 646331 h 646331"/>
                  <a:gd name="connsiteX12" fmla="*/ 0 w 2479140"/>
                  <a:gd name="connsiteY12" fmla="*/ 646331 h 646331"/>
                  <a:gd name="connsiteX13" fmla="*/ 0 w 2479140"/>
                  <a:gd name="connsiteY13" fmla="*/ 310239 h 646331"/>
                  <a:gd name="connsiteX14" fmla="*/ 0 w 2479140"/>
                  <a:gd name="connsiteY14" fmla="*/ 0 h 646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79140" h="646331" fill="none" extrusionOk="0">
                    <a:moveTo>
                      <a:pt x="0" y="0"/>
                    </a:moveTo>
                    <a:cubicBezTo>
                      <a:pt x="214231" y="-20396"/>
                      <a:pt x="414671" y="36533"/>
                      <a:pt x="545411" y="0"/>
                    </a:cubicBezTo>
                    <a:cubicBezTo>
                      <a:pt x="676151" y="-36533"/>
                      <a:pt x="871376" y="60880"/>
                      <a:pt x="1066030" y="0"/>
                    </a:cubicBezTo>
                    <a:cubicBezTo>
                      <a:pt x="1260684" y="-60880"/>
                      <a:pt x="1450967" y="56198"/>
                      <a:pt x="1586650" y="0"/>
                    </a:cubicBezTo>
                    <a:cubicBezTo>
                      <a:pt x="1722333" y="-56198"/>
                      <a:pt x="1840701" y="23573"/>
                      <a:pt x="2008103" y="0"/>
                    </a:cubicBezTo>
                    <a:cubicBezTo>
                      <a:pt x="2175505" y="-23573"/>
                      <a:pt x="2341909" y="38271"/>
                      <a:pt x="2479140" y="0"/>
                    </a:cubicBezTo>
                    <a:cubicBezTo>
                      <a:pt x="2481327" y="72899"/>
                      <a:pt x="2442303" y="188421"/>
                      <a:pt x="2479140" y="329629"/>
                    </a:cubicBezTo>
                    <a:cubicBezTo>
                      <a:pt x="2515977" y="470837"/>
                      <a:pt x="2448901" y="552317"/>
                      <a:pt x="2479140" y="646331"/>
                    </a:cubicBezTo>
                    <a:cubicBezTo>
                      <a:pt x="2358185" y="655849"/>
                      <a:pt x="2218419" y="637645"/>
                      <a:pt x="1983312" y="646331"/>
                    </a:cubicBezTo>
                    <a:cubicBezTo>
                      <a:pt x="1748205" y="655017"/>
                      <a:pt x="1684729" y="604800"/>
                      <a:pt x="1561858" y="646331"/>
                    </a:cubicBezTo>
                    <a:cubicBezTo>
                      <a:pt x="1438987" y="687862"/>
                      <a:pt x="1269540" y="600691"/>
                      <a:pt x="1140404" y="646331"/>
                    </a:cubicBezTo>
                    <a:cubicBezTo>
                      <a:pt x="1011268" y="691971"/>
                      <a:pt x="829238" y="642196"/>
                      <a:pt x="619785" y="646331"/>
                    </a:cubicBezTo>
                    <a:cubicBezTo>
                      <a:pt x="410332" y="650466"/>
                      <a:pt x="148568" y="640425"/>
                      <a:pt x="0" y="646331"/>
                    </a:cubicBezTo>
                    <a:cubicBezTo>
                      <a:pt x="-12781" y="483927"/>
                      <a:pt x="37091" y="433782"/>
                      <a:pt x="0" y="310239"/>
                    </a:cubicBezTo>
                    <a:cubicBezTo>
                      <a:pt x="-37091" y="186696"/>
                      <a:pt x="4604" y="64801"/>
                      <a:pt x="0" y="0"/>
                    </a:cubicBezTo>
                    <a:close/>
                  </a:path>
                  <a:path w="2479140" h="646331" stroke="0" extrusionOk="0">
                    <a:moveTo>
                      <a:pt x="0" y="0"/>
                    </a:moveTo>
                    <a:cubicBezTo>
                      <a:pt x="198322" y="-36261"/>
                      <a:pt x="275361" y="50428"/>
                      <a:pt x="471037" y="0"/>
                    </a:cubicBezTo>
                    <a:cubicBezTo>
                      <a:pt x="666713" y="-50428"/>
                      <a:pt x="795183" y="11749"/>
                      <a:pt x="892490" y="0"/>
                    </a:cubicBezTo>
                    <a:cubicBezTo>
                      <a:pt x="989797" y="-11749"/>
                      <a:pt x="1175269" y="38743"/>
                      <a:pt x="1437901" y="0"/>
                    </a:cubicBezTo>
                    <a:cubicBezTo>
                      <a:pt x="1700533" y="-38743"/>
                      <a:pt x="1766797" y="6694"/>
                      <a:pt x="1908938" y="0"/>
                    </a:cubicBezTo>
                    <a:cubicBezTo>
                      <a:pt x="2051079" y="-6694"/>
                      <a:pt x="2333807" y="9329"/>
                      <a:pt x="2479140" y="0"/>
                    </a:cubicBezTo>
                    <a:cubicBezTo>
                      <a:pt x="2513812" y="99397"/>
                      <a:pt x="2441079" y="207528"/>
                      <a:pt x="2479140" y="336092"/>
                    </a:cubicBezTo>
                    <a:cubicBezTo>
                      <a:pt x="2517201" y="464656"/>
                      <a:pt x="2471894" y="558683"/>
                      <a:pt x="2479140" y="646331"/>
                    </a:cubicBezTo>
                    <a:cubicBezTo>
                      <a:pt x="2295650" y="691135"/>
                      <a:pt x="2092193" y="587682"/>
                      <a:pt x="1983312" y="646331"/>
                    </a:cubicBezTo>
                    <a:cubicBezTo>
                      <a:pt x="1874431" y="704980"/>
                      <a:pt x="1683124" y="632430"/>
                      <a:pt x="1561858" y="646331"/>
                    </a:cubicBezTo>
                    <a:cubicBezTo>
                      <a:pt x="1440592" y="660232"/>
                      <a:pt x="1251508" y="610164"/>
                      <a:pt x="1066030" y="646331"/>
                    </a:cubicBezTo>
                    <a:cubicBezTo>
                      <a:pt x="880552" y="682498"/>
                      <a:pt x="748639" y="636799"/>
                      <a:pt x="570202" y="646331"/>
                    </a:cubicBezTo>
                    <a:cubicBezTo>
                      <a:pt x="391765" y="655863"/>
                      <a:pt x="128025" y="602247"/>
                      <a:pt x="0" y="646331"/>
                    </a:cubicBezTo>
                    <a:cubicBezTo>
                      <a:pt x="-33616" y="483157"/>
                      <a:pt x="27355" y="419635"/>
                      <a:pt x="0" y="310239"/>
                    </a:cubicBezTo>
                    <a:cubicBezTo>
                      <a:pt x="-27355" y="200843"/>
                      <a:pt x="264" y="72993"/>
                      <a:pt x="0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75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2">
                        <a:lumMod val="75000"/>
                      </a:schemeClr>
                    </a:solidFill>
                  </a:rPr>
                  <a:t>Completely regularised</a:t>
                </a:r>
                <a:br>
                  <a:rPr lang="en-GB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GB" dirty="0">
                    <a:solidFill>
                      <a:schemeClr val="bg2">
                        <a:lumMod val="75000"/>
                      </a:schemeClr>
                    </a:solidFill>
                  </a:rPr>
                  <a:t>(all coefficients are zero)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B11492D-CAC0-4396-9220-3C12099E7335}"/>
                  </a:ext>
                </a:extLst>
              </p:cNvPr>
              <p:cNvCxnSpPr/>
              <p:nvPr/>
            </p:nvCxnSpPr>
            <p:spPr>
              <a:xfrm flipV="1">
                <a:off x="2208696" y="4930732"/>
                <a:ext cx="0" cy="323165"/>
              </a:xfrm>
              <a:prstGeom prst="straightConnector1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E2414E0-1551-4DDF-9863-60C44120636E}"/>
              </a:ext>
            </a:extLst>
          </p:cNvPr>
          <p:cNvSpPr txBox="1"/>
          <p:nvPr/>
        </p:nvSpPr>
        <p:spPr>
          <a:xfrm>
            <a:off x="10017280" y="220291"/>
            <a:ext cx="586058" cy="369332"/>
          </a:xfrm>
          <a:custGeom>
            <a:avLst/>
            <a:gdLst>
              <a:gd name="connsiteX0" fmla="*/ 0 w 586058"/>
              <a:gd name="connsiteY0" fmla="*/ 0 h 369332"/>
              <a:gd name="connsiteX1" fmla="*/ 586058 w 586058"/>
              <a:gd name="connsiteY1" fmla="*/ 0 h 369332"/>
              <a:gd name="connsiteX2" fmla="*/ 586058 w 586058"/>
              <a:gd name="connsiteY2" fmla="*/ 369332 h 369332"/>
              <a:gd name="connsiteX3" fmla="*/ 0 w 586058"/>
              <a:gd name="connsiteY3" fmla="*/ 369332 h 369332"/>
              <a:gd name="connsiteX4" fmla="*/ 0 w 586058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058" h="369332" fill="none" extrusionOk="0">
                <a:moveTo>
                  <a:pt x="0" y="0"/>
                </a:moveTo>
                <a:cubicBezTo>
                  <a:pt x="137055" y="-57701"/>
                  <a:pt x="366588" y="58427"/>
                  <a:pt x="586058" y="0"/>
                </a:cubicBezTo>
                <a:cubicBezTo>
                  <a:pt x="586324" y="117485"/>
                  <a:pt x="564454" y="254421"/>
                  <a:pt x="586058" y="369332"/>
                </a:cubicBezTo>
                <a:cubicBezTo>
                  <a:pt x="412083" y="438314"/>
                  <a:pt x="280413" y="336047"/>
                  <a:pt x="0" y="369332"/>
                </a:cubicBezTo>
                <a:cubicBezTo>
                  <a:pt x="-23091" y="286583"/>
                  <a:pt x="11259" y="152191"/>
                  <a:pt x="0" y="0"/>
                </a:cubicBezTo>
                <a:close/>
              </a:path>
              <a:path w="586058" h="369332" stroke="0" extrusionOk="0">
                <a:moveTo>
                  <a:pt x="0" y="0"/>
                </a:moveTo>
                <a:cubicBezTo>
                  <a:pt x="258490" y="-36455"/>
                  <a:pt x="406487" y="4857"/>
                  <a:pt x="586058" y="0"/>
                </a:cubicBezTo>
                <a:cubicBezTo>
                  <a:pt x="617238" y="129677"/>
                  <a:pt x="544972" y="193553"/>
                  <a:pt x="586058" y="369332"/>
                </a:cubicBezTo>
                <a:cubicBezTo>
                  <a:pt x="294153" y="411219"/>
                  <a:pt x="152320" y="335155"/>
                  <a:pt x="0" y="369332"/>
                </a:cubicBezTo>
                <a:cubicBezTo>
                  <a:pt x="-29654" y="207223"/>
                  <a:pt x="8160" y="177307"/>
                  <a:pt x="0" y="0"/>
                </a:cubicBezTo>
                <a:close/>
              </a:path>
            </a:pathLst>
          </a:custGeom>
          <a:ln>
            <a:solidFill>
              <a:schemeClr val="accent5">
                <a:lumMod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best</a:t>
            </a:r>
          </a:p>
        </p:txBody>
      </p:sp>
    </p:spTree>
    <p:extLst>
      <p:ext uri="{BB962C8B-B14F-4D97-AF65-F5344CB8AC3E}">
        <p14:creationId xmlns:p14="http://schemas.microsoft.com/office/powerpoint/2010/main" val="198142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61"/>
            <a:ext cx="10515600" cy="1325563"/>
          </a:xfrm>
        </p:spPr>
        <p:txBody>
          <a:bodyPr/>
          <a:lstStyle/>
          <a:p>
            <a:r>
              <a:rPr lang="en-GB" dirty="0"/>
              <a:t>Regularisation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035" y="1137739"/>
            <a:ext cx="7301837" cy="57014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Different forms of regularising penalty have different properties: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Ridge Regression</a:t>
            </a:r>
            <a:endParaRPr lang="en-GB" dirty="0"/>
          </a:p>
          <a:p>
            <a:pPr lvl="2"/>
            <a:r>
              <a:rPr lang="en-GB" dirty="0"/>
              <a:t>penalise </a:t>
            </a:r>
            <a:r>
              <a:rPr lang="el-GR" dirty="0"/>
              <a:t>β</a:t>
            </a:r>
            <a:r>
              <a:rPr lang="en-GB" dirty="0"/>
              <a:t>s based on the </a:t>
            </a:r>
            <a:r>
              <a:rPr lang="en-GB" dirty="0">
                <a:solidFill>
                  <a:srgbClr val="0070C0"/>
                </a:solidFill>
              </a:rPr>
              <a:t>L2-norm</a:t>
            </a:r>
            <a:r>
              <a:rPr lang="en-GB" dirty="0"/>
              <a:t> (sum of squared </a:t>
            </a:r>
            <a:r>
              <a:rPr lang="el-GR" dirty="0"/>
              <a:t>β</a:t>
            </a:r>
            <a:r>
              <a:rPr lang="en-GB" dirty="0"/>
              <a:t>s)</a:t>
            </a:r>
          </a:p>
          <a:p>
            <a:pPr lvl="2"/>
            <a:r>
              <a:rPr lang="en-GB" dirty="0"/>
              <a:t>good for correlated predictors</a:t>
            </a:r>
          </a:p>
          <a:p>
            <a:pPr lvl="1"/>
            <a:endParaRPr lang="en-GB" dirty="0"/>
          </a:p>
          <a:p>
            <a:pPr lvl="1"/>
            <a:r>
              <a:rPr lang="en-GB" dirty="0">
                <a:solidFill>
                  <a:srgbClr val="C00000"/>
                </a:solidFill>
              </a:rPr>
              <a:t>Least Absolute Shrinkage &amp; Selection Operator (LASSO)</a:t>
            </a:r>
            <a:endParaRPr lang="en-GB" dirty="0"/>
          </a:p>
          <a:p>
            <a:pPr lvl="2"/>
            <a:r>
              <a:rPr lang="en-GB" dirty="0"/>
              <a:t>penalise </a:t>
            </a:r>
            <a:r>
              <a:rPr lang="el-GR" dirty="0"/>
              <a:t>β</a:t>
            </a:r>
            <a:r>
              <a:rPr lang="en-GB" dirty="0"/>
              <a:t>s based on the </a:t>
            </a:r>
            <a:r>
              <a:rPr lang="en-GB" dirty="0">
                <a:solidFill>
                  <a:srgbClr val="C00000"/>
                </a:solidFill>
              </a:rPr>
              <a:t>L1-norm</a:t>
            </a:r>
            <a:r>
              <a:rPr lang="en-GB" dirty="0"/>
              <a:t> (sum of absolute </a:t>
            </a:r>
            <a:r>
              <a:rPr lang="el-GR" dirty="0"/>
              <a:t>β</a:t>
            </a:r>
            <a:r>
              <a:rPr lang="en-GB" dirty="0"/>
              <a:t>s)</a:t>
            </a:r>
          </a:p>
          <a:p>
            <a:pPr lvl="2"/>
            <a:r>
              <a:rPr lang="en-GB" dirty="0"/>
              <a:t>sets coefficients to zero - variable selection effect</a:t>
            </a:r>
          </a:p>
          <a:p>
            <a:pPr lvl="2"/>
            <a:r>
              <a:rPr lang="en-GB" dirty="0"/>
              <a:t>But, unstable with multicollinearity / correlated predictors</a:t>
            </a:r>
          </a:p>
          <a:p>
            <a:pPr lvl="1"/>
            <a:endParaRPr lang="en-GB" dirty="0"/>
          </a:p>
          <a:p>
            <a:pPr lvl="1"/>
            <a:r>
              <a:rPr lang="en-GB" dirty="0">
                <a:solidFill>
                  <a:srgbClr val="00B050"/>
                </a:solidFill>
              </a:rPr>
              <a:t>Elastic Net</a:t>
            </a:r>
          </a:p>
          <a:p>
            <a:pPr lvl="2"/>
            <a:r>
              <a:rPr lang="en-GB" dirty="0"/>
              <a:t>penalise </a:t>
            </a:r>
            <a:r>
              <a:rPr lang="el-GR" dirty="0"/>
              <a:t>β</a:t>
            </a:r>
            <a:r>
              <a:rPr lang="en-GB" dirty="0"/>
              <a:t>s based on a combination of Ridge (</a:t>
            </a:r>
            <a:r>
              <a:rPr lang="en-GB" dirty="0">
                <a:solidFill>
                  <a:srgbClr val="C00000"/>
                </a:solidFill>
              </a:rPr>
              <a:t>L2</a:t>
            </a:r>
            <a:r>
              <a:rPr lang="en-GB" dirty="0"/>
              <a:t>)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/>
              <a:t>and LASSO (</a:t>
            </a:r>
            <a:r>
              <a:rPr lang="en-GB" dirty="0">
                <a:solidFill>
                  <a:srgbClr val="0070C0"/>
                </a:solidFill>
              </a:rPr>
              <a:t>L1</a:t>
            </a:r>
            <a:r>
              <a:rPr lang="en-GB" dirty="0"/>
              <a:t>).</a:t>
            </a:r>
          </a:p>
          <a:p>
            <a:pPr lvl="2"/>
            <a:r>
              <a:rPr lang="en-GB" dirty="0"/>
              <a:t>A second hyperparameter: </a:t>
            </a:r>
            <a:r>
              <a:rPr lang="en-GB" dirty="0">
                <a:solidFill>
                  <a:srgbClr val="00B050"/>
                </a:solidFill>
              </a:rPr>
              <a:t>alpha</a:t>
            </a:r>
            <a:r>
              <a:rPr lang="en-GB" dirty="0"/>
              <a:t> determines the balance</a:t>
            </a:r>
            <a:br>
              <a:rPr lang="en-GB" dirty="0"/>
            </a:br>
            <a:r>
              <a:rPr lang="en-GB" dirty="0"/>
              <a:t>(alpha = 0 -&gt; Ridge; alpha = 1 -&gt; LASSO)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935C8-19FE-4582-916E-DA7B880792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" b="51515"/>
          <a:stretch/>
        </p:blipFill>
        <p:spPr>
          <a:xfrm>
            <a:off x="8396640" y="18761"/>
            <a:ext cx="3185760" cy="3325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F1AE3-B85D-466A-A961-13CF1C9A92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" t="47793" b="1861"/>
          <a:stretch/>
        </p:blipFill>
        <p:spPr>
          <a:xfrm>
            <a:off x="8396640" y="3429000"/>
            <a:ext cx="3185760" cy="345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3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Regularisation and cross-validation: </a:t>
            </a:r>
            <a:r>
              <a:rPr lang="en-GB" sz="3600" dirty="0" err="1"/>
              <a:t>Hyperparameters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8845"/>
            <a:ext cx="10515600" cy="243219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Elastic Net regularisation for the logistic regression should identify sparse/shrunk coefficients to decrease the generalisation error.</a:t>
            </a:r>
          </a:p>
          <a:p>
            <a:r>
              <a:rPr lang="en-GB" dirty="0"/>
              <a:t>But, now need to decide alpha (type of penalty) and lambda (amount of penalty).</a:t>
            </a:r>
          </a:p>
          <a:p>
            <a:r>
              <a:rPr lang="en-GB" dirty="0"/>
              <a:t>Tuning: explore a range of values for </a:t>
            </a:r>
            <a:r>
              <a:rPr lang="el-GR" dirty="0"/>
              <a:t>λ</a:t>
            </a:r>
            <a:r>
              <a:rPr lang="en-GB" dirty="0"/>
              <a:t> and </a:t>
            </a:r>
            <a:r>
              <a:rPr lang="el-GR" dirty="0"/>
              <a:t>α</a:t>
            </a:r>
            <a:r>
              <a:rPr lang="en-GB" dirty="0"/>
              <a:t> in combination and pick the best performing</a:t>
            </a:r>
          </a:p>
          <a:p>
            <a:r>
              <a:rPr lang="en-GB" dirty="0"/>
              <a:t>The best combination may tune to peculiarities of the sample</a:t>
            </a:r>
          </a:p>
          <a:p>
            <a:r>
              <a:rPr lang="en-GB" dirty="0"/>
              <a:t>Select values for these </a:t>
            </a:r>
            <a:r>
              <a:rPr lang="en-GB" dirty="0" err="1"/>
              <a:t>hyperparameters</a:t>
            </a:r>
            <a:r>
              <a:rPr lang="en-GB" dirty="0"/>
              <a:t> which produce the lowest generalisation error – by cross-validation.</a:t>
            </a:r>
          </a:p>
          <a:p>
            <a:endParaRPr lang="en-GB" dirty="0"/>
          </a:p>
        </p:txBody>
      </p:sp>
      <p:grpSp>
        <p:nvGrpSpPr>
          <p:cNvPr id="76" name="Group 75"/>
          <p:cNvGrpSpPr/>
          <p:nvPr/>
        </p:nvGrpSpPr>
        <p:grpSpPr>
          <a:xfrm>
            <a:off x="130436" y="3660725"/>
            <a:ext cx="11271032" cy="2879648"/>
            <a:chOff x="130436" y="3383630"/>
            <a:chExt cx="11271032" cy="2879648"/>
          </a:xfrm>
        </p:grpSpPr>
        <p:sp>
          <p:nvSpPr>
            <p:cNvPr id="58" name="Content Placeholder 2"/>
            <p:cNvSpPr txBox="1">
              <a:spLocks/>
            </p:cNvSpPr>
            <p:nvPr/>
          </p:nvSpPr>
          <p:spPr>
            <a:xfrm>
              <a:off x="4683168" y="3611040"/>
              <a:ext cx="6718300" cy="26522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350" indent="-514350">
                <a:buFont typeface="+mj-lt"/>
                <a:buAutoNum type="arabicPeriod"/>
              </a:pPr>
              <a:r>
                <a:rPr lang="en-GB" dirty="0"/>
                <a:t>Split into k-folds</a:t>
              </a:r>
            </a:p>
            <a:p>
              <a:pPr marL="514350" indent="-514350">
                <a:buFont typeface="+mj-lt"/>
                <a:buAutoNum type="arabicPeriod"/>
              </a:pPr>
              <a:r>
                <a:rPr lang="en-GB" dirty="0"/>
                <a:t>For each fold</a:t>
              </a:r>
            </a:p>
            <a:p>
              <a:pPr marL="971550" lvl="1" indent="-514350">
                <a:buFont typeface="+mj-lt"/>
                <a:buAutoNum type="romanLcPeriod"/>
              </a:pPr>
              <a:r>
                <a:rPr lang="en-GB" dirty="0"/>
                <a:t>Separate the fold as test data</a:t>
              </a:r>
            </a:p>
            <a:p>
              <a:pPr marL="971550" lvl="1" indent="-514350">
                <a:buFont typeface="+mj-lt"/>
                <a:buAutoNum type="romanLcPeriod"/>
              </a:pPr>
              <a:r>
                <a:rPr lang="en-GB" dirty="0"/>
                <a:t>Fit to remaining training data many models exploring different values / combinations of hyperparameters</a:t>
              </a:r>
            </a:p>
            <a:p>
              <a:pPr marL="971550" lvl="1" indent="-514350">
                <a:buFont typeface="+mj-lt"/>
                <a:buAutoNum type="romanLcPeriod"/>
              </a:pPr>
              <a:r>
                <a:rPr lang="en-GB" dirty="0"/>
                <a:t>Evaluate performance in the fold data</a:t>
              </a:r>
            </a:p>
            <a:p>
              <a:pPr marL="514350" indent="-514350">
                <a:buFont typeface="+mj-lt"/>
                <a:buAutoNum type="arabicPeriod"/>
              </a:pPr>
              <a:r>
                <a:rPr lang="en-GB" dirty="0"/>
                <a:t>Average performance over all folds and pick the combination of </a:t>
              </a:r>
              <a:r>
                <a:rPr lang="en-GB" dirty="0" err="1"/>
                <a:t>hyperparameters</a:t>
              </a:r>
              <a:r>
                <a:rPr lang="en-GB" dirty="0"/>
                <a:t> with smallest CV-error over all folds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30436" y="3383630"/>
              <a:ext cx="4214877" cy="2476000"/>
              <a:chOff x="130436" y="3383630"/>
              <a:chExt cx="4214877" cy="247600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30436" y="3627230"/>
                <a:ext cx="4214877" cy="2232400"/>
                <a:chOff x="130436" y="3627230"/>
                <a:chExt cx="4214877" cy="2232400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838200" y="4014688"/>
                  <a:ext cx="3477298" cy="1844942"/>
                  <a:chOff x="519386" y="4312955"/>
                  <a:chExt cx="3477298" cy="1844942"/>
                </a:xfrm>
              </p:grpSpPr>
              <p:sp>
                <p:nvSpPr>
                  <p:cNvPr id="5" name="Rounded Rectangle 4"/>
                  <p:cNvSpPr>
                    <a:spLocks noChangeAspect="1"/>
                  </p:cNvSpPr>
                  <p:nvPr/>
                </p:nvSpPr>
                <p:spPr>
                  <a:xfrm>
                    <a:off x="525310" y="4312958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" name="Rounded Rectangle 5"/>
                  <p:cNvSpPr>
                    <a:spLocks noChangeAspect="1"/>
                  </p:cNvSpPr>
                  <p:nvPr/>
                </p:nvSpPr>
                <p:spPr>
                  <a:xfrm>
                    <a:off x="875079" y="4312955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" name="Rounded Rectangle 6"/>
                  <p:cNvSpPr>
                    <a:spLocks noChangeAspect="1"/>
                  </p:cNvSpPr>
                  <p:nvPr/>
                </p:nvSpPr>
                <p:spPr>
                  <a:xfrm>
                    <a:off x="1214639" y="4312960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" name="Rounded Rectangle 7"/>
                  <p:cNvSpPr>
                    <a:spLocks noChangeAspect="1"/>
                  </p:cNvSpPr>
                  <p:nvPr/>
                </p:nvSpPr>
                <p:spPr>
                  <a:xfrm>
                    <a:off x="1558678" y="4312959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" name="Rounded Rectangle 8"/>
                  <p:cNvSpPr>
                    <a:spLocks noChangeAspect="1"/>
                  </p:cNvSpPr>
                  <p:nvPr/>
                </p:nvSpPr>
                <p:spPr>
                  <a:xfrm>
                    <a:off x="1907365" y="4312957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" name="Rounded Rectangle 9"/>
                  <p:cNvSpPr>
                    <a:spLocks noChangeAspect="1"/>
                  </p:cNvSpPr>
                  <p:nvPr/>
                </p:nvSpPr>
                <p:spPr>
                  <a:xfrm>
                    <a:off x="2256052" y="4312957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" name="Rounded Rectangle 10"/>
                  <p:cNvSpPr>
                    <a:spLocks noChangeAspect="1"/>
                  </p:cNvSpPr>
                  <p:nvPr/>
                </p:nvSpPr>
                <p:spPr>
                  <a:xfrm>
                    <a:off x="2604420" y="4312956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" name="Rounded Rectangle 11"/>
                  <p:cNvSpPr>
                    <a:spLocks noChangeAspect="1"/>
                  </p:cNvSpPr>
                  <p:nvPr/>
                </p:nvSpPr>
                <p:spPr>
                  <a:xfrm>
                    <a:off x="2955590" y="4312956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" name="Rounded Rectangle 12"/>
                  <p:cNvSpPr>
                    <a:spLocks noChangeAspect="1"/>
                  </p:cNvSpPr>
                  <p:nvPr/>
                </p:nvSpPr>
                <p:spPr>
                  <a:xfrm>
                    <a:off x="3301475" y="4312956"/>
                    <a:ext cx="349006" cy="363745"/>
                  </a:xfrm>
                  <a:prstGeom prst="roundRect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" name="Rounded Rectangle 13"/>
                  <p:cNvSpPr>
                    <a:spLocks noChangeAspect="1"/>
                  </p:cNvSpPr>
                  <p:nvPr/>
                </p:nvSpPr>
                <p:spPr>
                  <a:xfrm>
                    <a:off x="3645833" y="4312956"/>
                    <a:ext cx="349006" cy="363745"/>
                  </a:xfrm>
                  <a:prstGeom prst="roundRect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" name="Rounded Rectangle 17"/>
                  <p:cNvSpPr>
                    <a:spLocks noChangeAspect="1"/>
                  </p:cNvSpPr>
                  <p:nvPr/>
                </p:nvSpPr>
                <p:spPr>
                  <a:xfrm>
                    <a:off x="524672" y="4688616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" name="Rounded Rectangle 18"/>
                  <p:cNvSpPr>
                    <a:spLocks noChangeAspect="1"/>
                  </p:cNvSpPr>
                  <p:nvPr/>
                </p:nvSpPr>
                <p:spPr>
                  <a:xfrm>
                    <a:off x="868116" y="4688610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" name="Rounded Rectangle 19"/>
                  <p:cNvSpPr>
                    <a:spLocks noChangeAspect="1"/>
                  </p:cNvSpPr>
                  <p:nvPr/>
                </p:nvSpPr>
                <p:spPr>
                  <a:xfrm>
                    <a:off x="1214001" y="4688618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1" name="Rounded Rectangle 20"/>
                  <p:cNvSpPr>
                    <a:spLocks noChangeAspect="1"/>
                  </p:cNvSpPr>
                  <p:nvPr/>
                </p:nvSpPr>
                <p:spPr>
                  <a:xfrm>
                    <a:off x="1558040" y="4688617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" name="Rounded Rectangle 21"/>
                  <p:cNvSpPr>
                    <a:spLocks noChangeAspect="1"/>
                  </p:cNvSpPr>
                  <p:nvPr/>
                </p:nvSpPr>
                <p:spPr>
                  <a:xfrm>
                    <a:off x="1906727" y="4688615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" name="Rounded Rectangle 22"/>
                  <p:cNvSpPr>
                    <a:spLocks noChangeAspect="1"/>
                  </p:cNvSpPr>
                  <p:nvPr/>
                </p:nvSpPr>
                <p:spPr>
                  <a:xfrm>
                    <a:off x="2255414" y="4688615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Rounded Rectangle 23"/>
                  <p:cNvSpPr>
                    <a:spLocks noChangeAspect="1"/>
                  </p:cNvSpPr>
                  <p:nvPr/>
                </p:nvSpPr>
                <p:spPr>
                  <a:xfrm>
                    <a:off x="2603782" y="4688614"/>
                    <a:ext cx="349006" cy="363745"/>
                  </a:xfrm>
                  <a:prstGeom prst="roundRect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Rounded Rectangle 24"/>
                  <p:cNvSpPr>
                    <a:spLocks noChangeAspect="1"/>
                  </p:cNvSpPr>
                  <p:nvPr/>
                </p:nvSpPr>
                <p:spPr>
                  <a:xfrm>
                    <a:off x="2954952" y="4688614"/>
                    <a:ext cx="349006" cy="363745"/>
                  </a:xfrm>
                  <a:prstGeom prst="roundRect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" name="Rounded Rectangle 25"/>
                  <p:cNvSpPr>
                    <a:spLocks noChangeAspect="1"/>
                  </p:cNvSpPr>
                  <p:nvPr/>
                </p:nvSpPr>
                <p:spPr>
                  <a:xfrm>
                    <a:off x="3300837" y="4688614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" name="Rounded Rectangle 26"/>
                  <p:cNvSpPr>
                    <a:spLocks noChangeAspect="1"/>
                  </p:cNvSpPr>
                  <p:nvPr/>
                </p:nvSpPr>
                <p:spPr>
                  <a:xfrm>
                    <a:off x="3645195" y="4688614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" name="Rounded Rectangle 27"/>
                  <p:cNvSpPr>
                    <a:spLocks noChangeAspect="1"/>
                  </p:cNvSpPr>
                  <p:nvPr/>
                </p:nvSpPr>
                <p:spPr>
                  <a:xfrm>
                    <a:off x="524034" y="5054746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" name="Rounded Rectangle 28"/>
                  <p:cNvSpPr>
                    <a:spLocks noChangeAspect="1"/>
                  </p:cNvSpPr>
                  <p:nvPr/>
                </p:nvSpPr>
                <p:spPr>
                  <a:xfrm>
                    <a:off x="875204" y="5060703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" name="Rounded Rectangle 29"/>
                  <p:cNvSpPr>
                    <a:spLocks noChangeAspect="1"/>
                  </p:cNvSpPr>
                  <p:nvPr/>
                </p:nvSpPr>
                <p:spPr>
                  <a:xfrm>
                    <a:off x="1213363" y="5054748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Rounded Rectangle 30"/>
                  <p:cNvSpPr>
                    <a:spLocks noChangeAspect="1"/>
                  </p:cNvSpPr>
                  <p:nvPr/>
                </p:nvSpPr>
                <p:spPr>
                  <a:xfrm>
                    <a:off x="1557402" y="5054747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Rounded Rectangle 31"/>
                  <p:cNvSpPr>
                    <a:spLocks noChangeAspect="1"/>
                  </p:cNvSpPr>
                  <p:nvPr/>
                </p:nvSpPr>
                <p:spPr>
                  <a:xfrm>
                    <a:off x="1906089" y="5054745"/>
                    <a:ext cx="349006" cy="363745"/>
                  </a:xfrm>
                  <a:prstGeom prst="roundRect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" name="Rounded Rectangle 32"/>
                  <p:cNvSpPr>
                    <a:spLocks noChangeAspect="1"/>
                  </p:cNvSpPr>
                  <p:nvPr/>
                </p:nvSpPr>
                <p:spPr>
                  <a:xfrm>
                    <a:off x="2254776" y="5054745"/>
                    <a:ext cx="349006" cy="363745"/>
                  </a:xfrm>
                  <a:prstGeom prst="roundRect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4" name="Rounded Rectangle 33"/>
                  <p:cNvSpPr>
                    <a:spLocks noChangeAspect="1"/>
                  </p:cNvSpPr>
                  <p:nvPr/>
                </p:nvSpPr>
                <p:spPr>
                  <a:xfrm>
                    <a:off x="2603144" y="5054744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" name="Rounded Rectangle 34"/>
                  <p:cNvSpPr>
                    <a:spLocks noChangeAspect="1"/>
                  </p:cNvSpPr>
                  <p:nvPr/>
                </p:nvSpPr>
                <p:spPr>
                  <a:xfrm>
                    <a:off x="2954314" y="5054744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Rounded Rectangle 35"/>
                  <p:cNvSpPr>
                    <a:spLocks noChangeAspect="1"/>
                  </p:cNvSpPr>
                  <p:nvPr/>
                </p:nvSpPr>
                <p:spPr>
                  <a:xfrm>
                    <a:off x="3300199" y="5054744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Rounded Rectangle 36"/>
                  <p:cNvSpPr>
                    <a:spLocks noChangeAspect="1"/>
                  </p:cNvSpPr>
                  <p:nvPr/>
                </p:nvSpPr>
                <p:spPr>
                  <a:xfrm>
                    <a:off x="3644557" y="5054744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" name="Rounded Rectangle 37"/>
                  <p:cNvSpPr>
                    <a:spLocks noChangeAspect="1"/>
                  </p:cNvSpPr>
                  <p:nvPr/>
                </p:nvSpPr>
                <p:spPr>
                  <a:xfrm>
                    <a:off x="519386" y="5418491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9" name="Rounded Rectangle 38"/>
                  <p:cNvSpPr>
                    <a:spLocks noChangeAspect="1"/>
                  </p:cNvSpPr>
                  <p:nvPr/>
                </p:nvSpPr>
                <p:spPr>
                  <a:xfrm>
                    <a:off x="870556" y="5424448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" name="Rounded Rectangle 39"/>
                  <p:cNvSpPr>
                    <a:spLocks noChangeAspect="1"/>
                  </p:cNvSpPr>
                  <p:nvPr/>
                </p:nvSpPr>
                <p:spPr>
                  <a:xfrm>
                    <a:off x="1208715" y="5418493"/>
                    <a:ext cx="349006" cy="363745"/>
                  </a:xfrm>
                  <a:prstGeom prst="roundRect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" name="Rounded Rectangle 40"/>
                  <p:cNvSpPr>
                    <a:spLocks noChangeAspect="1"/>
                  </p:cNvSpPr>
                  <p:nvPr/>
                </p:nvSpPr>
                <p:spPr>
                  <a:xfrm>
                    <a:off x="1552754" y="5418492"/>
                    <a:ext cx="349006" cy="363745"/>
                  </a:xfrm>
                  <a:prstGeom prst="roundRect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" name="Rounded Rectangle 41"/>
                  <p:cNvSpPr>
                    <a:spLocks noChangeAspect="1"/>
                  </p:cNvSpPr>
                  <p:nvPr/>
                </p:nvSpPr>
                <p:spPr>
                  <a:xfrm>
                    <a:off x="1901441" y="5418490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Rounded Rectangle 42"/>
                  <p:cNvSpPr>
                    <a:spLocks noChangeAspect="1"/>
                  </p:cNvSpPr>
                  <p:nvPr/>
                </p:nvSpPr>
                <p:spPr>
                  <a:xfrm>
                    <a:off x="2250128" y="5418490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Rounded Rectangle 43"/>
                  <p:cNvSpPr>
                    <a:spLocks noChangeAspect="1"/>
                  </p:cNvSpPr>
                  <p:nvPr/>
                </p:nvSpPr>
                <p:spPr>
                  <a:xfrm>
                    <a:off x="2598496" y="5418489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" name="Rounded Rectangle 44"/>
                  <p:cNvSpPr>
                    <a:spLocks noChangeAspect="1"/>
                  </p:cNvSpPr>
                  <p:nvPr/>
                </p:nvSpPr>
                <p:spPr>
                  <a:xfrm>
                    <a:off x="2949666" y="5418489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6" name="Rounded Rectangle 45"/>
                  <p:cNvSpPr>
                    <a:spLocks noChangeAspect="1"/>
                  </p:cNvSpPr>
                  <p:nvPr/>
                </p:nvSpPr>
                <p:spPr>
                  <a:xfrm>
                    <a:off x="3295551" y="5418489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7" name="Rounded Rectangle 46"/>
                  <p:cNvSpPr>
                    <a:spLocks noChangeAspect="1"/>
                  </p:cNvSpPr>
                  <p:nvPr/>
                </p:nvSpPr>
                <p:spPr>
                  <a:xfrm>
                    <a:off x="3639909" y="5418489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8" name="Rounded Rectangle 47"/>
                  <p:cNvSpPr>
                    <a:spLocks noChangeAspect="1"/>
                  </p:cNvSpPr>
                  <p:nvPr/>
                </p:nvSpPr>
                <p:spPr>
                  <a:xfrm>
                    <a:off x="527155" y="5788195"/>
                    <a:ext cx="349006" cy="363745"/>
                  </a:xfrm>
                  <a:prstGeom prst="roundRect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9" name="Rounded Rectangle 48"/>
                  <p:cNvSpPr>
                    <a:spLocks noChangeAspect="1"/>
                  </p:cNvSpPr>
                  <p:nvPr/>
                </p:nvSpPr>
                <p:spPr>
                  <a:xfrm>
                    <a:off x="878325" y="5794152"/>
                    <a:ext cx="349006" cy="363745"/>
                  </a:xfrm>
                  <a:prstGeom prst="roundRect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0" name="Rounded Rectangle 49"/>
                  <p:cNvSpPr>
                    <a:spLocks noChangeAspect="1"/>
                  </p:cNvSpPr>
                  <p:nvPr/>
                </p:nvSpPr>
                <p:spPr>
                  <a:xfrm>
                    <a:off x="1216484" y="5788197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1" name="Rounded Rectangle 50"/>
                  <p:cNvSpPr>
                    <a:spLocks noChangeAspect="1"/>
                  </p:cNvSpPr>
                  <p:nvPr/>
                </p:nvSpPr>
                <p:spPr>
                  <a:xfrm>
                    <a:off x="1560523" y="5788196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2" name="Rounded Rectangle 51"/>
                  <p:cNvSpPr>
                    <a:spLocks noChangeAspect="1"/>
                  </p:cNvSpPr>
                  <p:nvPr/>
                </p:nvSpPr>
                <p:spPr>
                  <a:xfrm>
                    <a:off x="1909210" y="5788194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" name="Rounded Rectangle 52"/>
                  <p:cNvSpPr>
                    <a:spLocks noChangeAspect="1"/>
                  </p:cNvSpPr>
                  <p:nvPr/>
                </p:nvSpPr>
                <p:spPr>
                  <a:xfrm>
                    <a:off x="2257897" y="5788194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" name="Rounded Rectangle 53"/>
                  <p:cNvSpPr>
                    <a:spLocks noChangeAspect="1"/>
                  </p:cNvSpPr>
                  <p:nvPr/>
                </p:nvSpPr>
                <p:spPr>
                  <a:xfrm>
                    <a:off x="2606265" y="5788193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" name="Rounded Rectangle 54"/>
                  <p:cNvSpPr>
                    <a:spLocks noChangeAspect="1"/>
                  </p:cNvSpPr>
                  <p:nvPr/>
                </p:nvSpPr>
                <p:spPr>
                  <a:xfrm>
                    <a:off x="2957435" y="5788193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" name="Rounded Rectangle 55"/>
                  <p:cNvSpPr>
                    <a:spLocks noChangeAspect="1"/>
                  </p:cNvSpPr>
                  <p:nvPr/>
                </p:nvSpPr>
                <p:spPr>
                  <a:xfrm>
                    <a:off x="3303320" y="5788193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7" name="Rounded Rectangle 56"/>
                  <p:cNvSpPr>
                    <a:spLocks noChangeAspect="1"/>
                  </p:cNvSpPr>
                  <p:nvPr/>
                </p:nvSpPr>
                <p:spPr>
                  <a:xfrm>
                    <a:off x="3647678" y="5788193"/>
                    <a:ext cx="349006" cy="363745"/>
                  </a:xfrm>
                  <a:prstGeom prst="round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5" name="TextBox 14"/>
                <p:cNvSpPr txBox="1"/>
                <p:nvPr/>
              </p:nvSpPr>
              <p:spPr>
                <a:xfrm>
                  <a:off x="130436" y="4021011"/>
                  <a:ext cx="6639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fold1</a:t>
                  </a: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130436" y="4378433"/>
                  <a:ext cx="6639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fold2</a:t>
                  </a: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130436" y="4747765"/>
                  <a:ext cx="6639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fold3</a:t>
                  </a:r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130436" y="5487132"/>
                  <a:ext cx="6639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fold5</a:t>
                  </a: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142672" y="5105187"/>
                  <a:ext cx="6639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fold4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892207" y="362723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1</a:t>
                  </a: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1217553" y="362723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2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555374" y="362723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3</a:t>
                  </a:r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1905921" y="362723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4</a:t>
                  </a:r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2262483" y="362723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5</a:t>
                  </a: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2621562" y="362723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6</a:t>
                  </a: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2959551" y="362723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7</a:t>
                  </a: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3287067" y="362723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8</a:t>
                  </a:r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3645794" y="362723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9</a:t>
                  </a: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3926609" y="3637914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dirty="0"/>
                    <a:t>10</a:t>
                  </a:r>
                </a:p>
              </p:txBody>
            </p:sp>
          </p:grpSp>
          <p:sp>
            <p:nvSpPr>
              <p:cNvPr id="74" name="TextBox 73"/>
              <p:cNvSpPr txBox="1"/>
              <p:nvPr/>
            </p:nvSpPr>
            <p:spPr>
              <a:xfrm>
                <a:off x="696113" y="3383630"/>
                <a:ext cx="1417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Observations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30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Regularisation and cross-validation: </a:t>
            </a:r>
            <a:r>
              <a:rPr lang="en-GB" sz="3600" dirty="0" err="1"/>
              <a:t>Hyperparameters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8845"/>
            <a:ext cx="10515600" cy="496795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However: the end goal is still to estimate the generalisation error (out of sample prediction performance).</a:t>
            </a:r>
          </a:p>
          <a:p>
            <a:endParaRPr lang="en-GB" dirty="0"/>
          </a:p>
          <a:p>
            <a:r>
              <a:rPr lang="en-GB" dirty="0"/>
              <a:t>Any hyperparameter selection (choosing alpha &amp; lambda) becomes part of the model-fitting process and so the selection must be done independently within each fold of the cross-validation to avoid leakage. </a:t>
            </a:r>
          </a:p>
          <a:p>
            <a:endParaRPr lang="en-GB" dirty="0"/>
          </a:p>
          <a:p>
            <a:r>
              <a:rPr lang="en-GB" dirty="0"/>
              <a:t>The CV estimates we use for tuning are </a:t>
            </a:r>
            <a:r>
              <a:rPr lang="en-GB" i="1" dirty="0"/>
              <a:t>not independent</a:t>
            </a:r>
            <a:r>
              <a:rPr lang="en-GB" dirty="0"/>
              <a:t> and may be optimistic as a measure of generalisation error.</a:t>
            </a:r>
          </a:p>
          <a:p>
            <a:endParaRPr lang="en-GB" dirty="0"/>
          </a:p>
          <a:p>
            <a:r>
              <a:rPr lang="en-GB" dirty="0"/>
              <a:t>To estimate generalisation error correctly hyperparameter tuning must be done within the cross-validation loop…</a:t>
            </a:r>
          </a:p>
          <a:p>
            <a:endParaRPr lang="en-GB" dirty="0"/>
          </a:p>
          <a:p>
            <a:r>
              <a:rPr lang="en-GB" dirty="0"/>
              <a:t>Double (or nested) cross-validation:</a:t>
            </a:r>
          </a:p>
          <a:p>
            <a:pPr lvl="1"/>
            <a:r>
              <a:rPr lang="en-GB" dirty="0"/>
              <a:t>An outer loop k-fold CV estimates the cross-validation error</a:t>
            </a:r>
          </a:p>
          <a:p>
            <a:pPr lvl="1"/>
            <a:r>
              <a:rPr lang="en-GB" dirty="0"/>
              <a:t>An inner loop k-fold CV estimates the best hyperparameters to choose for each outer loop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8839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>
          <a:xfrm>
            <a:off x="451636" y="1028704"/>
            <a:ext cx="10786524" cy="5355771"/>
          </a:xfrm>
          <a:prstGeom prst="roundRect">
            <a:avLst/>
          </a:prstGeom>
          <a:ln w="635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GB" dirty="0">
                <a:solidFill>
                  <a:schemeClr val="tx1"/>
                </a:solidFill>
              </a:rPr>
              <a:t>Inner Loop evaluates hyperparameters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according to CV-performance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over held out folds:          Models fit to  </a:t>
            </a:r>
          </a:p>
          <a:p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Outer Loop evaluates CV-performance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over held out folds:          Models fit 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828" y="1284"/>
            <a:ext cx="10515600" cy="1325563"/>
          </a:xfrm>
        </p:spPr>
        <p:txBody>
          <a:bodyPr/>
          <a:lstStyle/>
          <a:p>
            <a:r>
              <a:rPr lang="en-GB" dirty="0"/>
              <a:t>Double (nested) k-fold cross-validation</a:t>
            </a:r>
          </a:p>
        </p:txBody>
      </p:sp>
      <p:sp>
        <p:nvSpPr>
          <p:cNvPr id="129" name="Rounded Rectangle 128"/>
          <p:cNvSpPr>
            <a:spLocks noChangeAspect="1"/>
          </p:cNvSpPr>
          <p:nvPr/>
        </p:nvSpPr>
        <p:spPr>
          <a:xfrm>
            <a:off x="2697679" y="5838857"/>
            <a:ext cx="349006" cy="36374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7" name="Group 146"/>
          <p:cNvGrpSpPr/>
          <p:nvPr/>
        </p:nvGrpSpPr>
        <p:grpSpPr>
          <a:xfrm>
            <a:off x="5695985" y="2188222"/>
            <a:ext cx="4794690" cy="4079428"/>
            <a:chOff x="5815253" y="2466514"/>
            <a:chExt cx="4794690" cy="4079428"/>
          </a:xfrm>
        </p:grpSpPr>
        <p:sp>
          <p:nvSpPr>
            <p:cNvPr id="75" name="Rounded Rectangle 74"/>
            <p:cNvSpPr/>
            <p:nvPr/>
          </p:nvSpPr>
          <p:spPr>
            <a:xfrm>
              <a:off x="5815253" y="3394942"/>
              <a:ext cx="4794690" cy="3151000"/>
            </a:xfrm>
            <a:prstGeom prst="roundRect">
              <a:avLst/>
            </a:prstGeom>
            <a:ln w="635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GB" dirty="0">
                  <a:solidFill>
                    <a:srgbClr val="00B050"/>
                  </a:solidFill>
                </a:rPr>
                <a:t>Inner Loop evaluates CV-performance for range of hyperparameters in unseen:</a:t>
              </a:r>
            </a:p>
          </p:txBody>
        </p:sp>
        <p:cxnSp>
          <p:nvCxnSpPr>
            <p:cNvPr id="95" name="Straight Arrow Connector 94"/>
            <p:cNvCxnSpPr/>
            <p:nvPr/>
          </p:nvCxnSpPr>
          <p:spPr>
            <a:xfrm>
              <a:off x="8558808" y="2466514"/>
              <a:ext cx="0" cy="115298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132"/>
            <p:cNvGrpSpPr/>
            <p:nvPr/>
          </p:nvGrpSpPr>
          <p:grpSpPr>
            <a:xfrm>
              <a:off x="7168951" y="3803010"/>
              <a:ext cx="2779714" cy="1454975"/>
              <a:chOff x="7168951" y="3803010"/>
              <a:chExt cx="2779714" cy="1454975"/>
            </a:xfrm>
          </p:grpSpPr>
          <p:sp>
            <p:nvSpPr>
              <p:cNvPr id="87" name="Rounded Rectangle 86"/>
              <p:cNvSpPr>
                <a:spLocks noChangeAspect="1"/>
              </p:cNvSpPr>
              <p:nvPr/>
            </p:nvSpPr>
            <p:spPr>
              <a:xfrm>
                <a:off x="7169379" y="3803013"/>
                <a:ext cx="349006" cy="363745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8" name="Rounded Rectangle 87"/>
              <p:cNvSpPr>
                <a:spLocks noChangeAspect="1"/>
              </p:cNvSpPr>
              <p:nvPr/>
            </p:nvSpPr>
            <p:spPr>
              <a:xfrm>
                <a:off x="7519148" y="3803010"/>
                <a:ext cx="349006" cy="363745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ounded Rectangle 88"/>
              <p:cNvSpPr>
                <a:spLocks noChangeAspect="1"/>
              </p:cNvSpPr>
              <p:nvPr/>
            </p:nvSpPr>
            <p:spPr>
              <a:xfrm>
                <a:off x="7858708" y="3803015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Rounded Rectangle 89"/>
              <p:cNvSpPr>
                <a:spLocks noChangeAspect="1"/>
              </p:cNvSpPr>
              <p:nvPr/>
            </p:nvSpPr>
            <p:spPr>
              <a:xfrm>
                <a:off x="8202747" y="3803014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Rounded Rectangle 90"/>
              <p:cNvSpPr>
                <a:spLocks noChangeAspect="1"/>
              </p:cNvSpPr>
              <p:nvPr/>
            </p:nvSpPr>
            <p:spPr>
              <a:xfrm>
                <a:off x="8551434" y="3803012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Rounded Rectangle 91"/>
              <p:cNvSpPr>
                <a:spLocks noChangeAspect="1"/>
              </p:cNvSpPr>
              <p:nvPr/>
            </p:nvSpPr>
            <p:spPr>
              <a:xfrm>
                <a:off x="8900121" y="3803012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Rounded Rectangle 92"/>
              <p:cNvSpPr>
                <a:spLocks noChangeAspect="1"/>
              </p:cNvSpPr>
              <p:nvPr/>
            </p:nvSpPr>
            <p:spPr>
              <a:xfrm>
                <a:off x="9248489" y="3803011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Rounded Rectangle 93"/>
              <p:cNvSpPr>
                <a:spLocks noChangeAspect="1"/>
              </p:cNvSpPr>
              <p:nvPr/>
            </p:nvSpPr>
            <p:spPr>
              <a:xfrm>
                <a:off x="9599659" y="3803011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Rounded Rectangle 98"/>
              <p:cNvSpPr>
                <a:spLocks noChangeAspect="1"/>
              </p:cNvSpPr>
              <p:nvPr/>
            </p:nvSpPr>
            <p:spPr>
              <a:xfrm>
                <a:off x="7168951" y="4166758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Rounded Rectangle 99"/>
              <p:cNvSpPr>
                <a:spLocks noChangeAspect="1"/>
              </p:cNvSpPr>
              <p:nvPr/>
            </p:nvSpPr>
            <p:spPr>
              <a:xfrm>
                <a:off x="7518720" y="4166755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Rounded Rectangle 100"/>
              <p:cNvSpPr>
                <a:spLocks noChangeAspect="1"/>
              </p:cNvSpPr>
              <p:nvPr/>
            </p:nvSpPr>
            <p:spPr>
              <a:xfrm>
                <a:off x="7858280" y="4166760"/>
                <a:ext cx="349006" cy="363745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Rounded Rectangle 101"/>
              <p:cNvSpPr>
                <a:spLocks noChangeAspect="1"/>
              </p:cNvSpPr>
              <p:nvPr/>
            </p:nvSpPr>
            <p:spPr>
              <a:xfrm>
                <a:off x="8202319" y="4166759"/>
                <a:ext cx="349006" cy="363745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Rounded Rectangle 102"/>
              <p:cNvSpPr>
                <a:spLocks noChangeAspect="1"/>
              </p:cNvSpPr>
              <p:nvPr/>
            </p:nvSpPr>
            <p:spPr>
              <a:xfrm>
                <a:off x="8551006" y="4166757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Rounded Rectangle 103"/>
              <p:cNvSpPr>
                <a:spLocks noChangeAspect="1"/>
              </p:cNvSpPr>
              <p:nvPr/>
            </p:nvSpPr>
            <p:spPr>
              <a:xfrm>
                <a:off x="8899693" y="4166757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Rounded Rectangle 104"/>
              <p:cNvSpPr>
                <a:spLocks noChangeAspect="1"/>
              </p:cNvSpPr>
              <p:nvPr/>
            </p:nvSpPr>
            <p:spPr>
              <a:xfrm>
                <a:off x="9248061" y="4166756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Rounded Rectangle 105"/>
              <p:cNvSpPr>
                <a:spLocks noChangeAspect="1"/>
              </p:cNvSpPr>
              <p:nvPr/>
            </p:nvSpPr>
            <p:spPr>
              <a:xfrm>
                <a:off x="9599231" y="4166756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8" name="Rounded Rectangle 107"/>
              <p:cNvSpPr>
                <a:spLocks noChangeAspect="1"/>
              </p:cNvSpPr>
              <p:nvPr/>
            </p:nvSpPr>
            <p:spPr>
              <a:xfrm>
                <a:off x="7168951" y="4530498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Rounded Rectangle 108"/>
              <p:cNvSpPr>
                <a:spLocks noChangeAspect="1"/>
              </p:cNvSpPr>
              <p:nvPr/>
            </p:nvSpPr>
            <p:spPr>
              <a:xfrm>
                <a:off x="7518720" y="4530495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Rounded Rectangle 109"/>
              <p:cNvSpPr>
                <a:spLocks noChangeAspect="1"/>
              </p:cNvSpPr>
              <p:nvPr/>
            </p:nvSpPr>
            <p:spPr>
              <a:xfrm>
                <a:off x="7858280" y="4530500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Rounded Rectangle 110"/>
              <p:cNvSpPr>
                <a:spLocks noChangeAspect="1"/>
              </p:cNvSpPr>
              <p:nvPr/>
            </p:nvSpPr>
            <p:spPr>
              <a:xfrm>
                <a:off x="8202319" y="4530499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2" name="Rounded Rectangle 111"/>
              <p:cNvSpPr>
                <a:spLocks noChangeAspect="1"/>
              </p:cNvSpPr>
              <p:nvPr/>
            </p:nvSpPr>
            <p:spPr>
              <a:xfrm>
                <a:off x="8551006" y="4530497"/>
                <a:ext cx="349006" cy="363745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Rounded Rectangle 112"/>
              <p:cNvSpPr>
                <a:spLocks noChangeAspect="1"/>
              </p:cNvSpPr>
              <p:nvPr/>
            </p:nvSpPr>
            <p:spPr>
              <a:xfrm>
                <a:off x="8899693" y="4530497"/>
                <a:ext cx="349006" cy="363745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Rounded Rectangle 113"/>
              <p:cNvSpPr>
                <a:spLocks noChangeAspect="1"/>
              </p:cNvSpPr>
              <p:nvPr/>
            </p:nvSpPr>
            <p:spPr>
              <a:xfrm>
                <a:off x="9248061" y="4530496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Rounded Rectangle 114"/>
              <p:cNvSpPr>
                <a:spLocks noChangeAspect="1"/>
              </p:cNvSpPr>
              <p:nvPr/>
            </p:nvSpPr>
            <p:spPr>
              <a:xfrm>
                <a:off x="9599231" y="4530496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7" name="Rounded Rectangle 116"/>
              <p:cNvSpPr>
                <a:spLocks noChangeAspect="1"/>
              </p:cNvSpPr>
              <p:nvPr/>
            </p:nvSpPr>
            <p:spPr>
              <a:xfrm>
                <a:off x="7168951" y="4894238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8" name="Rounded Rectangle 117"/>
              <p:cNvSpPr>
                <a:spLocks noChangeAspect="1"/>
              </p:cNvSpPr>
              <p:nvPr/>
            </p:nvSpPr>
            <p:spPr>
              <a:xfrm>
                <a:off x="7518720" y="4894235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Rounded Rectangle 118"/>
              <p:cNvSpPr>
                <a:spLocks noChangeAspect="1"/>
              </p:cNvSpPr>
              <p:nvPr/>
            </p:nvSpPr>
            <p:spPr>
              <a:xfrm>
                <a:off x="7858280" y="4894240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0" name="Rounded Rectangle 119"/>
              <p:cNvSpPr>
                <a:spLocks noChangeAspect="1"/>
              </p:cNvSpPr>
              <p:nvPr/>
            </p:nvSpPr>
            <p:spPr>
              <a:xfrm>
                <a:off x="8202319" y="4894239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1" name="Rounded Rectangle 120"/>
              <p:cNvSpPr>
                <a:spLocks noChangeAspect="1"/>
              </p:cNvSpPr>
              <p:nvPr/>
            </p:nvSpPr>
            <p:spPr>
              <a:xfrm>
                <a:off x="8551006" y="4894237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Rounded Rectangle 121"/>
              <p:cNvSpPr>
                <a:spLocks noChangeAspect="1"/>
              </p:cNvSpPr>
              <p:nvPr/>
            </p:nvSpPr>
            <p:spPr>
              <a:xfrm>
                <a:off x="8899693" y="4894237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Rounded Rectangle 122"/>
              <p:cNvSpPr>
                <a:spLocks noChangeAspect="1"/>
              </p:cNvSpPr>
              <p:nvPr/>
            </p:nvSpPr>
            <p:spPr>
              <a:xfrm>
                <a:off x="9248061" y="4894236"/>
                <a:ext cx="349006" cy="363745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Rounded Rectangle 123"/>
              <p:cNvSpPr>
                <a:spLocks noChangeAspect="1"/>
              </p:cNvSpPr>
              <p:nvPr/>
            </p:nvSpPr>
            <p:spPr>
              <a:xfrm>
                <a:off x="9599231" y="4894236"/>
                <a:ext cx="349006" cy="363745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1" name="Rounded Rectangle 130"/>
            <p:cNvSpPr>
              <a:spLocks noChangeAspect="1"/>
            </p:cNvSpPr>
            <p:nvPr/>
          </p:nvSpPr>
          <p:spPr>
            <a:xfrm>
              <a:off x="9597067" y="6117150"/>
              <a:ext cx="349006" cy="363745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722560" y="1201700"/>
            <a:ext cx="9114211" cy="2278695"/>
            <a:chOff x="841828" y="1479992"/>
            <a:chExt cx="9114211" cy="2278695"/>
          </a:xfrm>
        </p:grpSpPr>
        <p:grpSp>
          <p:nvGrpSpPr>
            <p:cNvPr id="145" name="Group 144"/>
            <p:cNvGrpSpPr/>
            <p:nvPr/>
          </p:nvGrpSpPr>
          <p:grpSpPr>
            <a:xfrm>
              <a:off x="841828" y="1479992"/>
              <a:ext cx="4133475" cy="2278695"/>
              <a:chOff x="841828" y="1479992"/>
              <a:chExt cx="4133475" cy="2278695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1503929" y="1913745"/>
                <a:ext cx="3469529" cy="363750"/>
                <a:chOff x="662101" y="1913745"/>
                <a:chExt cx="3469529" cy="363750"/>
              </a:xfrm>
            </p:grpSpPr>
            <p:sp>
              <p:nvSpPr>
                <p:cNvPr id="4" name="Rounded Rectangle 3"/>
                <p:cNvSpPr>
                  <a:spLocks noChangeAspect="1"/>
                </p:cNvSpPr>
                <p:nvPr/>
              </p:nvSpPr>
              <p:spPr>
                <a:xfrm>
                  <a:off x="662101" y="1913748"/>
                  <a:ext cx="349006" cy="363745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" name="Rounded Rectangle 4"/>
                <p:cNvSpPr>
                  <a:spLocks noChangeAspect="1"/>
                </p:cNvSpPr>
                <p:nvPr/>
              </p:nvSpPr>
              <p:spPr>
                <a:xfrm>
                  <a:off x="1011870" y="1913745"/>
                  <a:ext cx="349006" cy="363745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" name="Rounded Rectangle 5"/>
                <p:cNvSpPr>
                  <a:spLocks noChangeAspect="1"/>
                </p:cNvSpPr>
                <p:nvPr/>
              </p:nvSpPr>
              <p:spPr>
                <a:xfrm>
                  <a:off x="1351430" y="1913750"/>
                  <a:ext cx="349006" cy="363745"/>
                </a:xfrm>
                <a:prstGeom prst="round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Rounded Rectangle 6"/>
                <p:cNvSpPr>
                  <a:spLocks noChangeAspect="1"/>
                </p:cNvSpPr>
                <p:nvPr/>
              </p:nvSpPr>
              <p:spPr>
                <a:xfrm>
                  <a:off x="1695469" y="1913749"/>
                  <a:ext cx="349006" cy="363745"/>
                </a:xfrm>
                <a:prstGeom prst="round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" name="Rounded Rectangle 7"/>
                <p:cNvSpPr>
                  <a:spLocks noChangeAspect="1"/>
                </p:cNvSpPr>
                <p:nvPr/>
              </p:nvSpPr>
              <p:spPr>
                <a:xfrm>
                  <a:off x="2044156" y="1913747"/>
                  <a:ext cx="349006" cy="363745"/>
                </a:xfrm>
                <a:prstGeom prst="round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" name="Rounded Rectangle 8"/>
                <p:cNvSpPr>
                  <a:spLocks noChangeAspect="1"/>
                </p:cNvSpPr>
                <p:nvPr/>
              </p:nvSpPr>
              <p:spPr>
                <a:xfrm>
                  <a:off x="2392843" y="1913747"/>
                  <a:ext cx="349006" cy="363745"/>
                </a:xfrm>
                <a:prstGeom prst="round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" name="Rounded Rectangle 9"/>
                <p:cNvSpPr>
                  <a:spLocks noChangeAspect="1"/>
                </p:cNvSpPr>
                <p:nvPr/>
              </p:nvSpPr>
              <p:spPr>
                <a:xfrm>
                  <a:off x="2741211" y="1913746"/>
                  <a:ext cx="349006" cy="363745"/>
                </a:xfrm>
                <a:prstGeom prst="round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" name="Rounded Rectangle 10"/>
                <p:cNvSpPr>
                  <a:spLocks noChangeAspect="1"/>
                </p:cNvSpPr>
                <p:nvPr/>
              </p:nvSpPr>
              <p:spPr>
                <a:xfrm>
                  <a:off x="3092381" y="1913746"/>
                  <a:ext cx="349006" cy="363745"/>
                </a:xfrm>
                <a:prstGeom prst="round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Rounded Rectangle 11"/>
                <p:cNvSpPr>
                  <a:spLocks noChangeAspect="1"/>
                </p:cNvSpPr>
                <p:nvPr/>
              </p:nvSpPr>
              <p:spPr>
                <a:xfrm>
                  <a:off x="3438266" y="1913746"/>
                  <a:ext cx="349006" cy="363745"/>
                </a:xfrm>
                <a:prstGeom prst="round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Rounded Rectangle 12"/>
                <p:cNvSpPr>
                  <a:spLocks noChangeAspect="1"/>
                </p:cNvSpPr>
                <p:nvPr/>
              </p:nvSpPr>
              <p:spPr>
                <a:xfrm>
                  <a:off x="3782624" y="1913746"/>
                  <a:ext cx="349006" cy="363745"/>
                </a:xfrm>
                <a:prstGeom prst="round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" name="Rounded Rectangle 13"/>
              <p:cNvSpPr>
                <a:spLocks noChangeAspect="1"/>
              </p:cNvSpPr>
              <p:nvPr/>
            </p:nvSpPr>
            <p:spPr>
              <a:xfrm>
                <a:off x="1503291" y="2289406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ounded Rectangle 14"/>
              <p:cNvSpPr>
                <a:spLocks noChangeAspect="1"/>
              </p:cNvSpPr>
              <p:nvPr/>
            </p:nvSpPr>
            <p:spPr>
              <a:xfrm>
                <a:off x="1846735" y="2289400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ounded Rectangle 15"/>
              <p:cNvSpPr>
                <a:spLocks noChangeAspect="1"/>
              </p:cNvSpPr>
              <p:nvPr/>
            </p:nvSpPr>
            <p:spPr>
              <a:xfrm>
                <a:off x="2192620" y="2289408"/>
                <a:ext cx="349006" cy="363745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ounded Rectangle 16"/>
              <p:cNvSpPr>
                <a:spLocks noChangeAspect="1"/>
              </p:cNvSpPr>
              <p:nvPr/>
            </p:nvSpPr>
            <p:spPr>
              <a:xfrm>
                <a:off x="2536659" y="2289407"/>
                <a:ext cx="349006" cy="363745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ounded Rectangle 17"/>
              <p:cNvSpPr>
                <a:spLocks noChangeAspect="1"/>
              </p:cNvSpPr>
              <p:nvPr/>
            </p:nvSpPr>
            <p:spPr>
              <a:xfrm>
                <a:off x="2885346" y="2289405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ounded Rectangle 18"/>
              <p:cNvSpPr>
                <a:spLocks noChangeAspect="1"/>
              </p:cNvSpPr>
              <p:nvPr/>
            </p:nvSpPr>
            <p:spPr>
              <a:xfrm>
                <a:off x="3234033" y="2289405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ounded Rectangle 19"/>
              <p:cNvSpPr>
                <a:spLocks noChangeAspect="1"/>
              </p:cNvSpPr>
              <p:nvPr/>
            </p:nvSpPr>
            <p:spPr>
              <a:xfrm>
                <a:off x="3582401" y="2289404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ounded Rectangle 20"/>
              <p:cNvSpPr>
                <a:spLocks noChangeAspect="1"/>
              </p:cNvSpPr>
              <p:nvPr/>
            </p:nvSpPr>
            <p:spPr>
              <a:xfrm>
                <a:off x="3933571" y="2289404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ounded Rectangle 21"/>
              <p:cNvSpPr>
                <a:spLocks noChangeAspect="1"/>
              </p:cNvSpPr>
              <p:nvPr/>
            </p:nvSpPr>
            <p:spPr>
              <a:xfrm>
                <a:off x="4279456" y="2289404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ounded Rectangle 22"/>
              <p:cNvSpPr>
                <a:spLocks noChangeAspect="1"/>
              </p:cNvSpPr>
              <p:nvPr/>
            </p:nvSpPr>
            <p:spPr>
              <a:xfrm>
                <a:off x="4623814" y="2289404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ounded Rectangle 23"/>
              <p:cNvSpPr>
                <a:spLocks noChangeAspect="1"/>
              </p:cNvSpPr>
              <p:nvPr/>
            </p:nvSpPr>
            <p:spPr>
              <a:xfrm>
                <a:off x="1502653" y="2655536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ounded Rectangle 24"/>
              <p:cNvSpPr>
                <a:spLocks noChangeAspect="1"/>
              </p:cNvSpPr>
              <p:nvPr/>
            </p:nvSpPr>
            <p:spPr>
              <a:xfrm>
                <a:off x="1853823" y="2661493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ounded Rectangle 25"/>
              <p:cNvSpPr>
                <a:spLocks noChangeAspect="1"/>
              </p:cNvSpPr>
              <p:nvPr/>
            </p:nvSpPr>
            <p:spPr>
              <a:xfrm>
                <a:off x="2191982" y="2655538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ounded Rectangle 26"/>
              <p:cNvSpPr>
                <a:spLocks noChangeAspect="1"/>
              </p:cNvSpPr>
              <p:nvPr/>
            </p:nvSpPr>
            <p:spPr>
              <a:xfrm>
                <a:off x="2536021" y="2655537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ounded Rectangle 27"/>
              <p:cNvSpPr>
                <a:spLocks noChangeAspect="1"/>
              </p:cNvSpPr>
              <p:nvPr/>
            </p:nvSpPr>
            <p:spPr>
              <a:xfrm>
                <a:off x="2884708" y="2655535"/>
                <a:ext cx="349006" cy="363745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ounded Rectangle 28"/>
              <p:cNvSpPr>
                <a:spLocks noChangeAspect="1"/>
              </p:cNvSpPr>
              <p:nvPr/>
            </p:nvSpPr>
            <p:spPr>
              <a:xfrm>
                <a:off x="3233395" y="2655535"/>
                <a:ext cx="349006" cy="363745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ounded Rectangle 29"/>
              <p:cNvSpPr>
                <a:spLocks noChangeAspect="1"/>
              </p:cNvSpPr>
              <p:nvPr/>
            </p:nvSpPr>
            <p:spPr>
              <a:xfrm>
                <a:off x="3581763" y="2655534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ounded Rectangle 30"/>
              <p:cNvSpPr>
                <a:spLocks noChangeAspect="1"/>
              </p:cNvSpPr>
              <p:nvPr/>
            </p:nvSpPr>
            <p:spPr>
              <a:xfrm>
                <a:off x="3932933" y="2655534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ounded Rectangle 31"/>
              <p:cNvSpPr>
                <a:spLocks noChangeAspect="1"/>
              </p:cNvSpPr>
              <p:nvPr/>
            </p:nvSpPr>
            <p:spPr>
              <a:xfrm>
                <a:off x="4278818" y="2655534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ounded Rectangle 32"/>
              <p:cNvSpPr>
                <a:spLocks noChangeAspect="1"/>
              </p:cNvSpPr>
              <p:nvPr/>
            </p:nvSpPr>
            <p:spPr>
              <a:xfrm>
                <a:off x="4623176" y="2655534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ounded Rectangle 33"/>
              <p:cNvSpPr>
                <a:spLocks noChangeAspect="1"/>
              </p:cNvSpPr>
              <p:nvPr/>
            </p:nvSpPr>
            <p:spPr>
              <a:xfrm>
                <a:off x="1498005" y="3019281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ounded Rectangle 34"/>
              <p:cNvSpPr>
                <a:spLocks noChangeAspect="1"/>
              </p:cNvSpPr>
              <p:nvPr/>
            </p:nvSpPr>
            <p:spPr>
              <a:xfrm>
                <a:off x="1849175" y="3025238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ounded Rectangle 35"/>
              <p:cNvSpPr>
                <a:spLocks noChangeAspect="1"/>
              </p:cNvSpPr>
              <p:nvPr/>
            </p:nvSpPr>
            <p:spPr>
              <a:xfrm>
                <a:off x="2187334" y="3019283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ounded Rectangle 36"/>
              <p:cNvSpPr>
                <a:spLocks noChangeAspect="1"/>
              </p:cNvSpPr>
              <p:nvPr/>
            </p:nvSpPr>
            <p:spPr>
              <a:xfrm>
                <a:off x="2531373" y="3019282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ounded Rectangle 37"/>
              <p:cNvSpPr>
                <a:spLocks noChangeAspect="1"/>
              </p:cNvSpPr>
              <p:nvPr/>
            </p:nvSpPr>
            <p:spPr>
              <a:xfrm>
                <a:off x="2880060" y="3019280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ounded Rectangle 38"/>
              <p:cNvSpPr>
                <a:spLocks noChangeAspect="1"/>
              </p:cNvSpPr>
              <p:nvPr/>
            </p:nvSpPr>
            <p:spPr>
              <a:xfrm>
                <a:off x="3228747" y="3019280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ounded Rectangle 39"/>
              <p:cNvSpPr>
                <a:spLocks noChangeAspect="1"/>
              </p:cNvSpPr>
              <p:nvPr/>
            </p:nvSpPr>
            <p:spPr>
              <a:xfrm>
                <a:off x="3577115" y="3019279"/>
                <a:ext cx="349006" cy="363745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ounded Rectangle 40"/>
              <p:cNvSpPr>
                <a:spLocks noChangeAspect="1"/>
              </p:cNvSpPr>
              <p:nvPr/>
            </p:nvSpPr>
            <p:spPr>
              <a:xfrm>
                <a:off x="3928285" y="3019279"/>
                <a:ext cx="349006" cy="363745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ounded Rectangle 41"/>
              <p:cNvSpPr>
                <a:spLocks noChangeAspect="1"/>
              </p:cNvSpPr>
              <p:nvPr/>
            </p:nvSpPr>
            <p:spPr>
              <a:xfrm>
                <a:off x="4274170" y="3019279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3" name="Rounded Rectangle 42"/>
              <p:cNvSpPr>
                <a:spLocks noChangeAspect="1"/>
              </p:cNvSpPr>
              <p:nvPr/>
            </p:nvSpPr>
            <p:spPr>
              <a:xfrm>
                <a:off x="4618528" y="3019279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ounded Rectangle 43"/>
              <p:cNvSpPr>
                <a:spLocks noChangeAspect="1"/>
              </p:cNvSpPr>
              <p:nvPr/>
            </p:nvSpPr>
            <p:spPr>
              <a:xfrm>
                <a:off x="1505774" y="3388985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ounded Rectangle 44"/>
              <p:cNvSpPr>
                <a:spLocks noChangeAspect="1"/>
              </p:cNvSpPr>
              <p:nvPr/>
            </p:nvSpPr>
            <p:spPr>
              <a:xfrm>
                <a:off x="1856944" y="3394942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ounded Rectangle 45"/>
              <p:cNvSpPr>
                <a:spLocks noChangeAspect="1"/>
              </p:cNvSpPr>
              <p:nvPr/>
            </p:nvSpPr>
            <p:spPr>
              <a:xfrm>
                <a:off x="2195103" y="3388987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ounded Rectangle 46"/>
              <p:cNvSpPr>
                <a:spLocks noChangeAspect="1"/>
              </p:cNvSpPr>
              <p:nvPr/>
            </p:nvSpPr>
            <p:spPr>
              <a:xfrm>
                <a:off x="2539142" y="3388986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ounded Rectangle 47"/>
              <p:cNvSpPr>
                <a:spLocks noChangeAspect="1"/>
              </p:cNvSpPr>
              <p:nvPr/>
            </p:nvSpPr>
            <p:spPr>
              <a:xfrm>
                <a:off x="2887829" y="3388984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ounded Rectangle 48"/>
              <p:cNvSpPr>
                <a:spLocks noChangeAspect="1"/>
              </p:cNvSpPr>
              <p:nvPr/>
            </p:nvSpPr>
            <p:spPr>
              <a:xfrm>
                <a:off x="3236516" y="3388984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ounded Rectangle 49"/>
              <p:cNvSpPr>
                <a:spLocks noChangeAspect="1"/>
              </p:cNvSpPr>
              <p:nvPr/>
            </p:nvSpPr>
            <p:spPr>
              <a:xfrm>
                <a:off x="3584884" y="3388983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ounded Rectangle 50"/>
              <p:cNvSpPr>
                <a:spLocks noChangeAspect="1"/>
              </p:cNvSpPr>
              <p:nvPr/>
            </p:nvSpPr>
            <p:spPr>
              <a:xfrm>
                <a:off x="3936054" y="3388983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ounded Rectangle 51"/>
              <p:cNvSpPr>
                <a:spLocks noChangeAspect="1"/>
              </p:cNvSpPr>
              <p:nvPr/>
            </p:nvSpPr>
            <p:spPr>
              <a:xfrm>
                <a:off x="4281939" y="3388983"/>
                <a:ext cx="349006" cy="363745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ounded Rectangle 52"/>
              <p:cNvSpPr>
                <a:spLocks noChangeAspect="1"/>
              </p:cNvSpPr>
              <p:nvPr/>
            </p:nvSpPr>
            <p:spPr>
              <a:xfrm>
                <a:off x="4626297" y="3388983"/>
                <a:ext cx="349006" cy="363745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1505774" y="1479992"/>
                    <a:ext cx="166449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dirty="0"/>
                      <a:t>Observations </a:t>
                    </a:r>
                    <a14:m>
                      <m:oMath xmlns:m="http://schemas.openxmlformats.org/officeDocument/2006/math"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5774" y="1479992"/>
                    <a:ext cx="1664495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930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" name="TextBox 54"/>
              <p:cNvSpPr txBox="1"/>
              <p:nvPr/>
            </p:nvSpPr>
            <p:spPr>
              <a:xfrm>
                <a:off x="841828" y="1820183"/>
                <a:ext cx="6736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dirty="0"/>
                  <a:t>Folds</a:t>
                </a:r>
              </a:p>
              <a:p>
                <a:pPr algn="ctr"/>
                <a:r>
                  <a:rPr lang="en-GB" dirty="0"/>
                  <a:t>↓</a:t>
                </a: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7176753" y="1919255"/>
              <a:ext cx="2779286" cy="363750"/>
              <a:chOff x="5397387" y="1913745"/>
              <a:chExt cx="2779286" cy="363750"/>
            </a:xfrm>
          </p:grpSpPr>
          <p:sp>
            <p:nvSpPr>
              <p:cNvPr id="59" name="Rounded Rectangle 58"/>
              <p:cNvSpPr>
                <a:spLocks noChangeAspect="1"/>
              </p:cNvSpPr>
              <p:nvPr/>
            </p:nvSpPr>
            <p:spPr>
              <a:xfrm>
                <a:off x="5397387" y="1913748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ounded Rectangle 59"/>
              <p:cNvSpPr>
                <a:spLocks noChangeAspect="1"/>
              </p:cNvSpPr>
              <p:nvPr/>
            </p:nvSpPr>
            <p:spPr>
              <a:xfrm>
                <a:off x="5747156" y="1913745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ounded Rectangle 60"/>
              <p:cNvSpPr>
                <a:spLocks noChangeAspect="1"/>
              </p:cNvSpPr>
              <p:nvPr/>
            </p:nvSpPr>
            <p:spPr>
              <a:xfrm>
                <a:off x="6086716" y="1913750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ounded Rectangle 61"/>
              <p:cNvSpPr>
                <a:spLocks noChangeAspect="1"/>
              </p:cNvSpPr>
              <p:nvPr/>
            </p:nvSpPr>
            <p:spPr>
              <a:xfrm>
                <a:off x="6430755" y="1913749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ounded Rectangle 62"/>
              <p:cNvSpPr>
                <a:spLocks noChangeAspect="1"/>
              </p:cNvSpPr>
              <p:nvPr/>
            </p:nvSpPr>
            <p:spPr>
              <a:xfrm>
                <a:off x="6779442" y="1913747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ounded Rectangle 63"/>
              <p:cNvSpPr>
                <a:spLocks noChangeAspect="1"/>
              </p:cNvSpPr>
              <p:nvPr/>
            </p:nvSpPr>
            <p:spPr>
              <a:xfrm>
                <a:off x="7128129" y="1913747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ounded Rectangle 64"/>
              <p:cNvSpPr>
                <a:spLocks noChangeAspect="1"/>
              </p:cNvSpPr>
              <p:nvPr/>
            </p:nvSpPr>
            <p:spPr>
              <a:xfrm>
                <a:off x="7476497" y="1913746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ounded Rectangle 65"/>
              <p:cNvSpPr>
                <a:spLocks noChangeAspect="1"/>
              </p:cNvSpPr>
              <p:nvPr/>
            </p:nvSpPr>
            <p:spPr>
              <a:xfrm>
                <a:off x="7827667" y="1913746"/>
                <a:ext cx="349006" cy="36374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6138108" y="1910117"/>
              <a:ext cx="693364" cy="363745"/>
              <a:chOff x="9081051" y="1913745"/>
              <a:chExt cx="693364" cy="363745"/>
            </a:xfrm>
          </p:grpSpPr>
          <p:sp>
            <p:nvSpPr>
              <p:cNvPr id="67" name="Rounded Rectangle 66"/>
              <p:cNvSpPr>
                <a:spLocks noChangeAspect="1"/>
              </p:cNvSpPr>
              <p:nvPr/>
            </p:nvSpPr>
            <p:spPr>
              <a:xfrm>
                <a:off x="9081051" y="1913745"/>
                <a:ext cx="349006" cy="363745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ounded Rectangle 67"/>
              <p:cNvSpPr>
                <a:spLocks noChangeAspect="1"/>
              </p:cNvSpPr>
              <p:nvPr/>
            </p:nvSpPr>
            <p:spPr>
              <a:xfrm>
                <a:off x="9425409" y="1913745"/>
                <a:ext cx="349006" cy="363745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70" name="Straight Arrow Connector 69"/>
            <p:cNvCxnSpPr/>
            <p:nvPr/>
          </p:nvCxnSpPr>
          <p:spPr>
            <a:xfrm>
              <a:off x="5217885" y="2100943"/>
              <a:ext cx="77288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/>
            <p:cNvSpPr txBox="1"/>
            <p:nvPr/>
          </p:nvSpPr>
          <p:spPr>
            <a:xfrm>
              <a:off x="6858053" y="19040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5770611" y="2120614"/>
            <a:ext cx="1747327" cy="3346112"/>
            <a:chOff x="5888639" y="2620845"/>
            <a:chExt cx="1830219" cy="3141364"/>
          </a:xfrm>
        </p:grpSpPr>
        <p:cxnSp>
          <p:nvCxnSpPr>
            <p:cNvPr id="138" name="Straight Arrow Connector 137"/>
            <p:cNvCxnSpPr/>
            <p:nvPr/>
          </p:nvCxnSpPr>
          <p:spPr>
            <a:xfrm flipV="1">
              <a:off x="6482466" y="2620845"/>
              <a:ext cx="1236392" cy="133867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/>
            <p:cNvSpPr txBox="1"/>
            <p:nvPr/>
          </p:nvSpPr>
          <p:spPr>
            <a:xfrm>
              <a:off x="5888639" y="3984882"/>
              <a:ext cx="1206499" cy="606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00B050"/>
                  </a:solidFill>
                </a:rPr>
                <a:t>Optimised</a:t>
              </a:r>
              <a:br>
                <a:rPr lang="en-GB" dirty="0">
                  <a:solidFill>
                    <a:srgbClr val="00B050"/>
                  </a:solidFill>
                </a:rPr>
              </a:br>
              <a:r>
                <a:rPr lang="el-GR" dirty="0">
                  <a:solidFill>
                    <a:srgbClr val="00B050"/>
                  </a:solidFill>
                </a:rPr>
                <a:t>α</a:t>
              </a:r>
              <a:r>
                <a:rPr lang="en-GB" dirty="0">
                  <a:solidFill>
                    <a:srgbClr val="00B050"/>
                  </a:solidFill>
                </a:rPr>
                <a:t>, </a:t>
              </a:r>
              <a:r>
                <a:rPr lang="el-GR" dirty="0">
                  <a:solidFill>
                    <a:srgbClr val="00B050"/>
                  </a:solidFill>
                </a:rPr>
                <a:t>λ</a:t>
              </a:r>
              <a:endParaRPr lang="en-GB" dirty="0">
                <a:solidFill>
                  <a:srgbClr val="00B050"/>
                </a:solidFill>
              </a:endParaRPr>
            </a:p>
          </p:txBody>
        </p:sp>
        <p:cxnSp>
          <p:nvCxnSpPr>
            <p:cNvPr id="143" name="Straight Arrow Connector 142"/>
            <p:cNvCxnSpPr>
              <a:cxnSpLocks/>
            </p:cNvCxnSpPr>
            <p:nvPr/>
          </p:nvCxnSpPr>
          <p:spPr>
            <a:xfrm flipH="1" flipV="1">
              <a:off x="6491888" y="4656579"/>
              <a:ext cx="130654" cy="110563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/>
          <p:cNvGrpSpPr/>
          <p:nvPr/>
        </p:nvGrpSpPr>
        <p:grpSpPr>
          <a:xfrm>
            <a:off x="6363198" y="1013678"/>
            <a:ext cx="4380126" cy="646331"/>
            <a:chOff x="6482466" y="1291970"/>
            <a:chExt cx="4380126" cy="646331"/>
          </a:xfrm>
        </p:grpSpPr>
        <p:sp>
          <p:nvSpPr>
            <p:cNvPr id="142" name="Curved Down Arrow 141"/>
            <p:cNvSpPr/>
            <p:nvPr/>
          </p:nvSpPr>
          <p:spPr>
            <a:xfrm flipH="1">
              <a:off x="6482466" y="1479992"/>
              <a:ext cx="1236392" cy="340191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B050"/>
                </a:solidFill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640876" y="1291970"/>
              <a:ext cx="3221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00B050"/>
                  </a:solidFill>
                </a:rPr>
                <a:t>CV-error for model performance</a:t>
              </a:r>
              <a:br>
                <a:rPr lang="en-GB" dirty="0">
                  <a:solidFill>
                    <a:srgbClr val="00B050"/>
                  </a:solidFill>
                </a:rPr>
              </a:br>
              <a:r>
                <a:rPr lang="en-GB" dirty="0">
                  <a:solidFill>
                    <a:srgbClr val="00B050"/>
                  </a:solidFill>
                </a:rPr>
                <a:t>calculated using optimised </a:t>
              </a:r>
              <a:r>
                <a:rPr lang="el-GR" dirty="0">
                  <a:solidFill>
                    <a:srgbClr val="00B050"/>
                  </a:solidFill>
                </a:rPr>
                <a:t>α</a:t>
              </a:r>
              <a:r>
                <a:rPr lang="en-GB" dirty="0">
                  <a:solidFill>
                    <a:srgbClr val="00B050"/>
                  </a:solidFill>
                </a:rPr>
                <a:t>, </a:t>
              </a:r>
              <a:r>
                <a:rPr lang="el-GR" dirty="0">
                  <a:solidFill>
                    <a:srgbClr val="00B050"/>
                  </a:solidFill>
                </a:rPr>
                <a:t>λ</a:t>
              </a:r>
              <a:endParaRPr lang="en-GB" dirty="0">
                <a:solidFill>
                  <a:srgbClr val="00B050"/>
                </a:solidFill>
              </a:endParaRPr>
            </a:p>
          </p:txBody>
        </p:sp>
      </p:grpSp>
      <p:sp>
        <p:nvSpPr>
          <p:cNvPr id="125" name="Rounded Rectangle 130">
            <a:extLst>
              <a:ext uri="{FF2B5EF4-FFF2-40B4-BE49-F238E27FC236}">
                <a16:creationId xmlns:a16="http://schemas.microsoft.com/office/drawing/2014/main" id="{D3EB1ED5-6F3E-4AFF-AD10-6A8A025D72FA}"/>
              </a:ext>
            </a:extLst>
          </p:cNvPr>
          <p:cNvSpPr>
            <a:spLocks noChangeAspect="1"/>
          </p:cNvSpPr>
          <p:nvPr/>
        </p:nvSpPr>
        <p:spPr>
          <a:xfrm>
            <a:off x="2705668" y="4953244"/>
            <a:ext cx="349006" cy="36374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ounded Rectangle 130">
            <a:extLst>
              <a:ext uri="{FF2B5EF4-FFF2-40B4-BE49-F238E27FC236}">
                <a16:creationId xmlns:a16="http://schemas.microsoft.com/office/drawing/2014/main" id="{A662758C-C450-4B28-9A45-B2B6225A04F0}"/>
              </a:ext>
            </a:extLst>
          </p:cNvPr>
          <p:cNvSpPr>
            <a:spLocks noChangeAspect="1"/>
          </p:cNvSpPr>
          <p:nvPr/>
        </p:nvSpPr>
        <p:spPr>
          <a:xfrm>
            <a:off x="4384515" y="4953244"/>
            <a:ext cx="349006" cy="36374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Rounded Rectangle 130">
            <a:extLst>
              <a:ext uri="{FF2B5EF4-FFF2-40B4-BE49-F238E27FC236}">
                <a16:creationId xmlns:a16="http://schemas.microsoft.com/office/drawing/2014/main" id="{AA693731-2B6A-43EE-9B72-F55A6C2CAA5E}"/>
              </a:ext>
            </a:extLst>
          </p:cNvPr>
          <p:cNvSpPr>
            <a:spLocks noChangeAspect="1"/>
          </p:cNvSpPr>
          <p:nvPr/>
        </p:nvSpPr>
        <p:spPr>
          <a:xfrm>
            <a:off x="4384515" y="5838857"/>
            <a:ext cx="349006" cy="36374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FB8AA59-4A94-4711-BF29-C37DBD0B7D4E}"/>
              </a:ext>
            </a:extLst>
          </p:cNvPr>
          <p:cNvSpPr/>
          <p:nvPr/>
        </p:nvSpPr>
        <p:spPr>
          <a:xfrm>
            <a:off x="1023887" y="1201700"/>
            <a:ext cx="354850" cy="354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98F0515-7C77-49F8-9961-B3612BE6C411}"/>
              </a:ext>
            </a:extLst>
          </p:cNvPr>
          <p:cNvSpPr/>
          <p:nvPr/>
        </p:nvSpPr>
        <p:spPr>
          <a:xfrm>
            <a:off x="5721545" y="1239348"/>
            <a:ext cx="354850" cy="354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994B25A-834C-4D81-B41A-969AA07BE76D}"/>
              </a:ext>
            </a:extLst>
          </p:cNvPr>
          <p:cNvSpPr/>
          <p:nvPr/>
        </p:nvSpPr>
        <p:spPr>
          <a:xfrm>
            <a:off x="8535542" y="2375884"/>
            <a:ext cx="354850" cy="354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F55B0A9-7318-4FCF-AA3D-FC3AC113A30D}"/>
              </a:ext>
            </a:extLst>
          </p:cNvPr>
          <p:cNvSpPr/>
          <p:nvPr/>
        </p:nvSpPr>
        <p:spPr>
          <a:xfrm>
            <a:off x="9828760" y="3206361"/>
            <a:ext cx="354850" cy="354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D375E13-2400-4A31-A6C8-EDFAC78391BC}"/>
              </a:ext>
            </a:extLst>
          </p:cNvPr>
          <p:cNvSpPr/>
          <p:nvPr/>
        </p:nvSpPr>
        <p:spPr>
          <a:xfrm>
            <a:off x="5864022" y="3274786"/>
            <a:ext cx="354850" cy="354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D7417BB-BA0B-4295-9C5F-E5E1C6471D44}"/>
              </a:ext>
            </a:extLst>
          </p:cNvPr>
          <p:cNvSpPr/>
          <p:nvPr/>
        </p:nvSpPr>
        <p:spPr>
          <a:xfrm>
            <a:off x="6849347" y="768204"/>
            <a:ext cx="354850" cy="354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D7A268F-85C6-41AD-AFF2-C6728C9DF708}"/>
              </a:ext>
            </a:extLst>
          </p:cNvPr>
          <p:cNvSpPr txBox="1"/>
          <p:nvPr/>
        </p:nvSpPr>
        <p:spPr>
          <a:xfrm>
            <a:off x="6018840" y="64536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800" dirty="0"/>
              <a:t>Lawrence et al 2021 BP:CNN 10.1016/j.bpsc.2021.06.010 </a:t>
            </a:r>
          </a:p>
        </p:txBody>
      </p:sp>
    </p:spTree>
    <p:extLst>
      <p:ext uri="{BB962C8B-B14F-4D97-AF65-F5344CB8AC3E}">
        <p14:creationId xmlns:p14="http://schemas.microsoft.com/office/powerpoint/2010/main" val="1510695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45104" y="1844040"/>
            <a:ext cx="873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>
                <a:solidFill>
                  <a:schemeClr val="accent2"/>
                </a:solidFill>
              </a:rPr>
              <a:t>“an easy to use tool for elastic-net regularised logistic regression</a:t>
            </a:r>
            <a:br>
              <a:rPr lang="en-GB" sz="2400" i="1" dirty="0">
                <a:solidFill>
                  <a:schemeClr val="accent2"/>
                </a:solidFill>
              </a:rPr>
            </a:br>
            <a:r>
              <a:rPr lang="en-GB" sz="2400" i="1" dirty="0">
                <a:solidFill>
                  <a:schemeClr val="accent2"/>
                </a:solidFill>
              </a:rPr>
              <a:t>with double (nested) cross-validation for simultaneous selection of </a:t>
            </a:r>
            <a:r>
              <a:rPr lang="en-GB" sz="2400" i="1" dirty="0" err="1">
                <a:solidFill>
                  <a:schemeClr val="accent2"/>
                </a:solidFill>
              </a:rPr>
              <a:t>hyperparameters</a:t>
            </a:r>
            <a:r>
              <a:rPr lang="en-GB" sz="2400" i="1" dirty="0">
                <a:solidFill>
                  <a:schemeClr val="accent2"/>
                </a:solidFill>
              </a:rPr>
              <a:t> and estimation of generalisation error”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4553" y="3103788"/>
            <a:ext cx="10515600" cy="35128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dirty="0"/>
              <a:t>Prediction using binary logistic regression </a:t>
            </a:r>
            <a:r>
              <a:rPr lang="en-GB" sz="2000" dirty="0"/>
              <a:t>(other families soon)</a:t>
            </a:r>
            <a:endParaRPr lang="en-GB" sz="3200" dirty="0"/>
          </a:p>
          <a:p>
            <a:pPr marL="0" indent="0">
              <a:buNone/>
            </a:pPr>
            <a:r>
              <a:rPr lang="en-GB" sz="3200" dirty="0"/>
              <a:t>with Elastic-net regularisation </a:t>
            </a:r>
            <a:r>
              <a:rPr lang="en-GB" sz="2400" dirty="0"/>
              <a:t>(Ridge, LASSO combination)</a:t>
            </a:r>
          </a:p>
          <a:p>
            <a:pPr marL="0" indent="0">
              <a:buNone/>
            </a:pPr>
            <a:r>
              <a:rPr lang="en-GB" sz="3200" dirty="0"/>
              <a:t>and Double cross-validation </a:t>
            </a:r>
            <a:r>
              <a:rPr lang="en-GB" sz="2000" dirty="0"/>
              <a:t>(a.k.a. nested)</a:t>
            </a:r>
            <a:r>
              <a:rPr lang="en-GB" sz="3200" dirty="0"/>
              <a:t>: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en-GB" sz="2800" dirty="0"/>
              <a:t>Selection of regularisation hyperparameters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en-GB" sz="2800" dirty="0"/>
              <a:t>Estimation of generalisation error</a:t>
            </a:r>
          </a:p>
          <a:p>
            <a:pPr marL="0" indent="0">
              <a:buNone/>
            </a:pPr>
            <a:r>
              <a:rPr lang="en-GB" sz="3200" dirty="0"/>
              <a:t>an easy to use tool (R wrapper for the </a:t>
            </a:r>
            <a:r>
              <a:rPr lang="en-GB" sz="3200" i="1" dirty="0" err="1"/>
              <a:t>glmnet</a:t>
            </a:r>
            <a:r>
              <a:rPr lang="en-GB" sz="3200" dirty="0"/>
              <a:t> package</a:t>
            </a:r>
            <a:r>
              <a:rPr lang="en-GB" sz="3200" baseline="30000" dirty="0"/>
              <a:t>1</a:t>
            </a:r>
            <a:r>
              <a:rPr lang="en-GB" sz="3200" dirty="0"/>
              <a:t>)</a:t>
            </a:r>
          </a:p>
          <a:p>
            <a:pPr lvl="1">
              <a:buFont typeface="Calibri" panose="020F0502020204030204" pitchFamily="34" charset="0"/>
              <a:buChar char="–"/>
            </a:pPr>
            <a:endParaRPr lang="en-GB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339436" y="399626"/>
            <a:ext cx="65155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 err="1"/>
              <a:t>dCVnet</a:t>
            </a:r>
            <a:endParaRPr lang="en-GB" sz="2800" u="sng" dirty="0"/>
          </a:p>
          <a:p>
            <a:endParaRPr lang="en-GB" sz="2800" u="sng" dirty="0"/>
          </a:p>
          <a:p>
            <a:r>
              <a:rPr lang="en-GB" sz="2800" dirty="0">
                <a:solidFill>
                  <a:srgbClr val="C00000"/>
                </a:solidFill>
              </a:rPr>
              <a:t>d</a:t>
            </a:r>
            <a:r>
              <a:rPr lang="en-GB" sz="2800" dirty="0"/>
              <a:t>ouble </a:t>
            </a:r>
            <a:r>
              <a:rPr lang="en-GB" sz="2800" dirty="0">
                <a:solidFill>
                  <a:srgbClr val="C00000"/>
                </a:solidFill>
              </a:rPr>
              <a:t>C</a:t>
            </a:r>
            <a:r>
              <a:rPr lang="en-GB" sz="2800" dirty="0"/>
              <a:t>ross-</a:t>
            </a:r>
            <a:r>
              <a:rPr lang="en-GB" sz="2800" dirty="0">
                <a:solidFill>
                  <a:srgbClr val="C00000"/>
                </a:solidFill>
              </a:rPr>
              <a:t>V</a:t>
            </a:r>
            <a:r>
              <a:rPr lang="en-GB" sz="2800" dirty="0"/>
              <a:t>alidation for the elastic-</a:t>
            </a:r>
            <a:r>
              <a:rPr lang="en-GB" sz="2800" dirty="0">
                <a:solidFill>
                  <a:srgbClr val="C00000"/>
                </a:solidFill>
              </a:rPr>
              <a:t>net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681853" y="6462749"/>
            <a:ext cx="5485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baseline="30000" dirty="0"/>
              <a:t>1</a:t>
            </a:r>
            <a:r>
              <a:rPr lang="en-GB" sz="1400" i="1" dirty="0"/>
              <a:t> Friedman, Hastie &amp; </a:t>
            </a:r>
            <a:r>
              <a:rPr lang="en-GB" sz="1400" i="1" dirty="0" err="1"/>
              <a:t>Tibshirani</a:t>
            </a:r>
            <a:r>
              <a:rPr lang="en-GB" sz="1400" i="1" dirty="0"/>
              <a:t> (2010) J. Stat. Soft. 33(1), 1-22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03AA11-1CEB-4DD9-92C6-3B85B99FCEBB}"/>
              </a:ext>
            </a:extLst>
          </p:cNvPr>
          <p:cNvSpPr txBox="1"/>
          <p:nvPr/>
        </p:nvSpPr>
        <p:spPr>
          <a:xfrm>
            <a:off x="3323162" y="-37731"/>
            <a:ext cx="88444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800" dirty="0">
                <a:solidFill>
                  <a:srgbClr val="00B0F0"/>
                </a:solidFill>
              </a:rPr>
              <a:t>github.com/AndrewLawrence/</a:t>
            </a:r>
            <a:r>
              <a:rPr lang="en-GB" sz="2800" dirty="0" err="1">
                <a:solidFill>
                  <a:srgbClr val="00B0F0"/>
                </a:solidFill>
              </a:rPr>
              <a:t>dCVnet</a:t>
            </a:r>
            <a:endParaRPr lang="en-GB" sz="2800" dirty="0">
              <a:solidFill>
                <a:srgbClr val="00B0F0"/>
              </a:solidFill>
            </a:endParaRPr>
          </a:p>
          <a:p>
            <a:pPr algn="r"/>
            <a:r>
              <a:rPr lang="en-GB" sz="2800" dirty="0"/>
              <a:t>Lawrence et al 2021 BP:CNN 10.1016/j.bpsc.2021.06.010 </a:t>
            </a:r>
          </a:p>
        </p:txBody>
      </p:sp>
    </p:spTree>
    <p:extLst>
      <p:ext uri="{BB962C8B-B14F-4D97-AF65-F5344CB8AC3E}">
        <p14:creationId xmlns:p14="http://schemas.microsoft.com/office/powerpoint/2010/main" val="3137753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CCD351-3BF7-4340-9E13-85FA55F050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69" t="4729" r="1" b="68351"/>
          <a:stretch/>
        </p:blipFill>
        <p:spPr>
          <a:xfrm>
            <a:off x="0" y="872"/>
            <a:ext cx="7368208" cy="6857128"/>
          </a:xfrm>
          <a:prstGeom prst="rect">
            <a:avLst/>
          </a:prstGeom>
          <a:effectLst>
            <a:softEdge rad="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644" y="405245"/>
            <a:ext cx="10479156" cy="5813281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endParaRPr lang="en-GB" u="sng" dirty="0"/>
          </a:p>
          <a:p>
            <a:pPr marL="0" indent="0" algn="r">
              <a:buNone/>
            </a:pPr>
            <a:r>
              <a:rPr lang="en-GB" sz="3600" u="sng" dirty="0"/>
              <a:t>Outline</a:t>
            </a:r>
          </a:p>
          <a:p>
            <a:pPr marL="0" indent="0" algn="r">
              <a:buNone/>
            </a:pPr>
            <a:endParaRPr lang="en-GB" u="sng" dirty="0"/>
          </a:p>
          <a:p>
            <a:pPr marL="0" indent="0" algn="r">
              <a:buNone/>
            </a:pPr>
            <a:r>
              <a:rPr lang="en-GB" dirty="0"/>
              <a:t>Introduction | Background</a:t>
            </a:r>
          </a:p>
          <a:p>
            <a:pPr algn="r"/>
            <a:endParaRPr lang="en-GB" dirty="0"/>
          </a:p>
          <a:p>
            <a:pPr marL="0" indent="0" algn="r">
              <a:buNone/>
            </a:pPr>
            <a:r>
              <a:rPr lang="en-GB" dirty="0"/>
              <a:t>Examples | Recipe</a:t>
            </a:r>
          </a:p>
          <a:p>
            <a:pPr algn="r"/>
            <a:endParaRPr lang="en-GB" dirty="0"/>
          </a:p>
          <a:p>
            <a:pPr marL="0" indent="0" algn="r">
              <a:buNone/>
            </a:pPr>
            <a:r>
              <a:rPr lang="en-GB" dirty="0"/>
              <a:t>Discussion Panel</a:t>
            </a:r>
          </a:p>
          <a:p>
            <a:pPr marL="0" indent="0" algn="r">
              <a:buNone/>
            </a:pPr>
            <a:r>
              <a:rPr lang="en-GB" sz="2000" dirty="0"/>
              <a:t>Dr Roland Zahn</a:t>
            </a:r>
          </a:p>
          <a:p>
            <a:pPr marL="0" indent="0" algn="r">
              <a:buNone/>
            </a:pPr>
            <a:r>
              <a:rPr lang="en-GB" sz="2000" dirty="0"/>
              <a:t>Prof Daniel Stahl</a:t>
            </a:r>
          </a:p>
          <a:p>
            <a:pPr marL="0" indent="0" algn="r">
              <a:buNone/>
            </a:pPr>
            <a:r>
              <a:rPr lang="en-GB" sz="2000" dirty="0"/>
              <a:t>Prof Paola </a:t>
            </a:r>
            <a:r>
              <a:rPr lang="en-GB" sz="2000" dirty="0" err="1"/>
              <a:t>Dazzan</a:t>
            </a:r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D1BA8-7DE0-43BE-8B4A-6A1754712FA4}"/>
              </a:ext>
            </a:extLst>
          </p:cNvPr>
          <p:cNvSpPr txBox="1"/>
          <p:nvPr/>
        </p:nvSpPr>
        <p:spPr>
          <a:xfrm>
            <a:off x="0" y="5903893"/>
            <a:ext cx="88444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B0F0"/>
                </a:solidFill>
              </a:rPr>
              <a:t>github.com/AndrewLawrence/</a:t>
            </a:r>
            <a:r>
              <a:rPr lang="en-GB" sz="2800" dirty="0" err="1">
                <a:solidFill>
                  <a:srgbClr val="00B0F0"/>
                </a:solidFill>
              </a:rPr>
              <a:t>dCVnet</a:t>
            </a:r>
            <a:endParaRPr lang="en-GB" sz="2800" dirty="0">
              <a:solidFill>
                <a:srgbClr val="00B0F0"/>
              </a:solidFill>
            </a:endParaRPr>
          </a:p>
          <a:p>
            <a:r>
              <a:rPr lang="en-GB" sz="2800" dirty="0"/>
              <a:t>Lawrence et al 2021 BP:CNN 10.1016/j.bpsc.2021.06.010 </a:t>
            </a:r>
          </a:p>
        </p:txBody>
      </p:sp>
    </p:spTree>
    <p:extLst>
      <p:ext uri="{BB962C8B-B14F-4D97-AF65-F5344CB8AC3E}">
        <p14:creationId xmlns:p14="http://schemas.microsoft.com/office/powerpoint/2010/main" val="4257342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661" y="397910"/>
            <a:ext cx="11208026" cy="6029393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GB" sz="4600" dirty="0">
                <a:hlinkClick r:id="rId3"/>
              </a:rPr>
              <a:t>https://glmnet.stanford.edu/</a:t>
            </a:r>
            <a:endParaRPr lang="en-GB" sz="4600" dirty="0"/>
          </a:p>
          <a:p>
            <a:pPr marL="0" indent="0">
              <a:buNone/>
            </a:pPr>
            <a:r>
              <a:rPr lang="en-GB" dirty="0"/>
              <a:t>{</a:t>
            </a:r>
            <a:r>
              <a:rPr lang="en-GB" dirty="0" err="1"/>
              <a:t>glmnet</a:t>
            </a:r>
            <a:r>
              <a:rPr lang="en-GB" dirty="0"/>
              <a:t>} package for R</a:t>
            </a:r>
            <a:r>
              <a:rPr lang="en-GB" baseline="30000" dirty="0"/>
              <a:t>1</a:t>
            </a:r>
            <a:r>
              <a:rPr lang="en-GB" dirty="0"/>
              <a:t> has an fast algorithm for elastic-net which fits the whole </a:t>
            </a:r>
            <a:r>
              <a:rPr lang="el-GR" dirty="0"/>
              <a:t>λ</a:t>
            </a:r>
            <a:r>
              <a:rPr lang="en-GB" dirty="0"/>
              <a:t>-path by cyclical coordinate descent</a:t>
            </a:r>
          </a:p>
          <a:p>
            <a:pPr lvl="1"/>
            <a:r>
              <a:rPr lang="en-GB" sz="2800" dirty="0"/>
              <a:t>Lambda hyper-parameter values are computationally inexpensive</a:t>
            </a:r>
          </a:p>
          <a:p>
            <a:pPr lvl="1"/>
            <a:r>
              <a:rPr lang="en-GB" sz="2800" dirty="0" err="1"/>
              <a:t>glmnet</a:t>
            </a:r>
            <a:r>
              <a:rPr lang="en-GB" sz="2800" dirty="0"/>
              <a:t> already does k-fold CV to tune lambda</a:t>
            </a:r>
          </a:p>
          <a:p>
            <a:pPr marL="0" indent="0">
              <a:buNone/>
            </a:pPr>
            <a:r>
              <a:rPr lang="en-GB" dirty="0"/>
              <a:t>But:</a:t>
            </a:r>
          </a:p>
          <a:p>
            <a:pPr marL="719138" indent="0">
              <a:buNone/>
            </a:pPr>
            <a:r>
              <a:rPr lang="en-GB" dirty="0" err="1"/>
              <a:t>glmnet</a:t>
            </a:r>
            <a:r>
              <a:rPr lang="en-GB" dirty="0"/>
              <a:t> k-fold CV is singular, no option to do repeated k-fold</a:t>
            </a:r>
          </a:p>
          <a:p>
            <a:pPr marL="719138" indent="0">
              <a:buNone/>
            </a:pPr>
            <a:r>
              <a:rPr lang="en-GB" dirty="0"/>
              <a:t>No way to tune alpha hyperparameter (the balance of Ridge/LASSO)</a:t>
            </a:r>
          </a:p>
          <a:p>
            <a:pPr marL="719138" indent="0">
              <a:buNone/>
            </a:pPr>
            <a:r>
              <a:rPr lang="en-GB" dirty="0"/>
              <a:t>No double cross-validation: </a:t>
            </a:r>
            <a:r>
              <a:rPr lang="en-GB" dirty="0" err="1"/>
              <a:t>glmnet</a:t>
            </a:r>
            <a:r>
              <a:rPr lang="en-GB" dirty="0"/>
              <a:t> estimates of prediction performance are optimistic</a:t>
            </a:r>
          </a:p>
          <a:p>
            <a:pPr marL="719138" indent="0">
              <a:buNone/>
            </a:pPr>
            <a:r>
              <a:rPr lang="en-GB" dirty="0"/>
              <a:t>Lacks features for exploring results</a:t>
            </a:r>
          </a:p>
          <a:p>
            <a:pPr marL="719138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Few existing software options for conducting appropriate hyperparameter selection and nested cross-validation – all surveyed required substantial programming skills and background knowledge to make appropriate choices.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i="1" dirty="0"/>
              <a:t>Honourable mentions: {</a:t>
            </a:r>
            <a:r>
              <a:rPr lang="en-GB" i="1" dirty="0" err="1"/>
              <a:t>tidymodels</a:t>
            </a:r>
            <a:r>
              <a:rPr lang="en-GB" i="1" dirty="0"/>
              <a:t>}, {caret}, {mlr3}</a:t>
            </a:r>
          </a:p>
          <a:p>
            <a:pPr marL="0" indent="0">
              <a:buNone/>
            </a:pPr>
            <a:endParaRPr lang="en-GB" i="1" dirty="0"/>
          </a:p>
        </p:txBody>
      </p:sp>
      <p:sp>
        <p:nvSpPr>
          <p:cNvPr id="4" name="TextBox 3"/>
          <p:cNvSpPr txBox="1"/>
          <p:nvPr/>
        </p:nvSpPr>
        <p:spPr>
          <a:xfrm>
            <a:off x="6542426" y="6550223"/>
            <a:ext cx="5485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baseline="30000" dirty="0"/>
              <a:t>1</a:t>
            </a:r>
            <a:r>
              <a:rPr lang="en-GB" sz="1400" i="1" dirty="0"/>
              <a:t> Friedman, Hastie &amp; </a:t>
            </a:r>
            <a:r>
              <a:rPr lang="en-GB" sz="1400" i="1" dirty="0" err="1"/>
              <a:t>Tibshirani</a:t>
            </a:r>
            <a:r>
              <a:rPr lang="en-GB" sz="1400" i="1" dirty="0"/>
              <a:t> (2010) J. Stat. Soft. 33(1), 1-22</a:t>
            </a:r>
          </a:p>
        </p:txBody>
      </p:sp>
    </p:spTree>
    <p:extLst>
      <p:ext uri="{BB962C8B-B14F-4D97-AF65-F5344CB8AC3E}">
        <p14:creationId xmlns:p14="http://schemas.microsoft.com/office/powerpoint/2010/main" val="269939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129" y="556937"/>
            <a:ext cx="11261035" cy="59101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err="1"/>
              <a:t>dCVnet</a:t>
            </a:r>
            <a:r>
              <a:rPr lang="en-GB" dirty="0"/>
              <a:t> details</a:t>
            </a:r>
          </a:p>
          <a:p>
            <a:pPr lvl="1"/>
            <a:r>
              <a:rPr lang="en-GB" dirty="0"/>
              <a:t>Wrapper written around fast/efficient </a:t>
            </a:r>
            <a:r>
              <a:rPr lang="en-GB" dirty="0" err="1"/>
              <a:t>glmnet</a:t>
            </a:r>
            <a:r>
              <a:rPr lang="en-GB" dirty="0"/>
              <a:t> package</a:t>
            </a:r>
          </a:p>
          <a:p>
            <a:pPr lvl="1"/>
            <a:r>
              <a:rPr lang="en-GB" dirty="0"/>
              <a:t>Double Cross-validation, with repeated k-fold CV for both outer and inner loops</a:t>
            </a:r>
          </a:p>
          <a:p>
            <a:pPr lvl="1"/>
            <a:r>
              <a:rPr lang="en-GB" dirty="0"/>
              <a:t>Inner loop tunes both alpha and lambda hyperparameters (higher resolution lambda with different range for each alpha)</a:t>
            </a:r>
          </a:p>
          <a:p>
            <a:pPr lvl="1"/>
            <a:r>
              <a:rPr lang="en-GB" dirty="0"/>
              <a:t>Outer-loop applies the selected hyperparameters and produces detailed prediction performance (calibration, discrimination, classification).</a:t>
            </a:r>
          </a:p>
          <a:p>
            <a:pPr lvl="1"/>
            <a:r>
              <a:rPr lang="en-GB" dirty="0"/>
              <a:t>A ‘Production model’ is fit to the complete dataset. Useful for subsequent prediction with new data.</a:t>
            </a:r>
          </a:p>
          <a:p>
            <a:pPr lvl="1"/>
            <a:r>
              <a:rPr lang="en-GB" dirty="0"/>
              <a:t>Fully featured prediction measure results, tuning diagnostics, input descriptives - all can be logged to an excel</a:t>
            </a:r>
          </a:p>
          <a:p>
            <a:pPr lvl="1"/>
            <a:r>
              <a:rPr lang="en-GB" dirty="0"/>
              <a:t>Convenience:</a:t>
            </a:r>
          </a:p>
          <a:p>
            <a:pPr lvl="2"/>
            <a:r>
              <a:rPr lang="en-GB" dirty="0"/>
              <a:t>Stratify cross-validation by outcome</a:t>
            </a:r>
          </a:p>
          <a:p>
            <a:pPr lvl="2"/>
            <a:r>
              <a:rPr lang="en-GB" dirty="0"/>
              <a:t>Use R formulas to:</a:t>
            </a:r>
          </a:p>
          <a:p>
            <a:pPr lvl="3"/>
            <a:r>
              <a:rPr lang="en-GB" dirty="0"/>
              <a:t>modify variables (~ log(x), ~sqrt(x), ~ poly(x,3))</a:t>
            </a:r>
          </a:p>
          <a:p>
            <a:pPr lvl="3"/>
            <a:r>
              <a:rPr lang="en-GB" dirty="0"/>
              <a:t>include interaction terms (e.g. ~ x * y, ~ (x + y + z)^2))</a:t>
            </a:r>
          </a:p>
          <a:p>
            <a:pPr lvl="2"/>
            <a:r>
              <a:rPr lang="en-GB" dirty="0"/>
              <a:t>ROC plots</a:t>
            </a:r>
          </a:p>
        </p:txBody>
      </p:sp>
    </p:spTree>
    <p:extLst>
      <p:ext uri="{BB962C8B-B14F-4D97-AF65-F5344CB8AC3E}">
        <p14:creationId xmlns:p14="http://schemas.microsoft.com/office/powerpoint/2010/main" val="304464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0"/>
          <a:stretch/>
        </p:blipFill>
        <p:spPr>
          <a:xfrm>
            <a:off x="0" y="1"/>
            <a:ext cx="12192000" cy="6864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794" y="488515"/>
            <a:ext cx="5136715" cy="1325563"/>
          </a:xfrm>
          <a:noFill/>
        </p:spPr>
        <p:txBody>
          <a:bodyPr/>
          <a:lstStyle/>
          <a:p>
            <a:r>
              <a:rPr lang="en-GB" dirty="0"/>
              <a:t>Getting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465" y="1741846"/>
            <a:ext cx="10790902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1. Download and install R and RStudio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2.  	&gt; remotes::</a:t>
            </a:r>
            <a:r>
              <a:rPr lang="en-GB" dirty="0" err="1">
                <a:latin typeface="Consolas" panose="020B0609020204030204" pitchFamily="49" charset="0"/>
              </a:rPr>
              <a:t>install_github</a:t>
            </a:r>
            <a:r>
              <a:rPr lang="en-GB" dirty="0">
                <a:latin typeface="Consolas" panose="020B0609020204030204" pitchFamily="49" charset="0"/>
              </a:rPr>
              <a:t>("</a:t>
            </a:r>
            <a:r>
              <a:rPr lang="en-GB" dirty="0" err="1">
                <a:latin typeface="Consolas" panose="020B0609020204030204" pitchFamily="49" charset="0"/>
              </a:rPr>
              <a:t>AndrewLawrence</a:t>
            </a:r>
            <a:r>
              <a:rPr lang="en-GB" dirty="0">
                <a:latin typeface="Consolas" panose="020B0609020204030204" pitchFamily="49" charset="0"/>
              </a:rPr>
              <a:t>/</a:t>
            </a:r>
            <a:r>
              <a:rPr lang="en-GB" dirty="0" err="1">
                <a:latin typeface="Consolas" panose="020B0609020204030204" pitchFamily="49" charset="0"/>
              </a:rPr>
              <a:t>dCVnet</a:t>
            </a:r>
            <a:r>
              <a:rPr lang="en-GB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3.  	&gt; library(</a:t>
            </a:r>
            <a:r>
              <a:rPr lang="en-GB" dirty="0" err="1">
                <a:latin typeface="Consolas" panose="020B0609020204030204" pitchFamily="49" charset="0"/>
              </a:rPr>
              <a:t>dCVnet</a:t>
            </a:r>
            <a:r>
              <a:rPr lang="en-GB" dirty="0">
                <a:latin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	&gt; example(</a:t>
            </a:r>
            <a:r>
              <a:rPr lang="en-GB" dirty="0" err="1">
                <a:latin typeface="Consolas" panose="020B0609020204030204" pitchFamily="49" charset="0"/>
              </a:rPr>
              <a:t>dCVnet</a:t>
            </a:r>
            <a:r>
              <a:rPr lang="en-GB" dirty="0">
                <a:latin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</a:rPr>
              <a:t>run.dontrun</a:t>
            </a:r>
            <a:r>
              <a:rPr lang="en-GB" dirty="0">
                <a:latin typeface="Consolas" panose="020B0609020204030204" pitchFamily="49" charset="0"/>
              </a:rPr>
              <a:t> = TRUE)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Full instructions: </a:t>
            </a:r>
            <a:r>
              <a:rPr lang="en-GB" dirty="0">
                <a:latin typeface="Consolas" panose="020B0609020204030204" pitchFamily="49" charset="0"/>
                <a:hlinkClick r:id="rId4"/>
              </a:rPr>
              <a:t>https://github.com/AndrewLawrence/dCVnet</a:t>
            </a:r>
            <a:r>
              <a:rPr lang="en-GB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New to R for science?: </a:t>
            </a:r>
            <a:r>
              <a:rPr lang="en-GB" dirty="0">
                <a:latin typeface="Consolas" panose="020B0609020204030204" pitchFamily="49" charset="0"/>
                <a:hlinkClick r:id="rId5"/>
              </a:rPr>
              <a:t>https://software-carpentry.org/</a:t>
            </a: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01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1-09-13 16-27-49">
            <a:hlinkClick r:id="" action="ppaction://media"/>
            <a:extLst>
              <a:ext uri="{FF2B5EF4-FFF2-40B4-BE49-F238E27FC236}">
                <a16:creationId xmlns:a16="http://schemas.microsoft.com/office/drawing/2014/main" id="{EA913E34-6D5E-4511-9F8F-850389CBB2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5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00"/>
    </mc:Choice>
    <mc:Fallback xmlns="">
      <p:transition spd="slow" advTm="29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0"/>
          <a:stretch/>
        </p:blipFill>
        <p:spPr>
          <a:xfrm>
            <a:off x="0" y="1"/>
            <a:ext cx="12192000" cy="6864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301" y="488515"/>
            <a:ext cx="5136715" cy="1325563"/>
          </a:xfrm>
          <a:noFill/>
        </p:spPr>
        <p:txBody>
          <a:bodyPr/>
          <a:lstStyle/>
          <a:p>
            <a:r>
              <a:rPr lang="en-GB" dirty="0"/>
              <a:t>Running </a:t>
            </a:r>
            <a:r>
              <a:rPr lang="en-GB" dirty="0" err="1"/>
              <a:t>dCVnet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793" y="1516559"/>
            <a:ext cx="9878250" cy="485292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R package</a:t>
            </a:r>
          </a:p>
          <a:p>
            <a:pPr lvl="1"/>
            <a:r>
              <a:rPr lang="en-GB" dirty="0"/>
              <a:t>Input: 	</a:t>
            </a:r>
            <a:r>
              <a:rPr lang="en-GB" dirty="0" err="1"/>
              <a:t>data.frame</a:t>
            </a:r>
            <a:r>
              <a:rPr lang="en-GB" dirty="0"/>
              <a:t> or matrix (import from </a:t>
            </a:r>
            <a:r>
              <a:rPr lang="en-GB" dirty="0" err="1"/>
              <a:t>spss</a:t>
            </a:r>
            <a:r>
              <a:rPr lang="en-GB" dirty="0"/>
              <a:t>, </a:t>
            </a:r>
            <a:r>
              <a:rPr lang="en-GB" dirty="0" err="1"/>
              <a:t>stata</a:t>
            </a:r>
            <a:r>
              <a:rPr lang="en-GB" dirty="0"/>
              <a:t>, csv)</a:t>
            </a:r>
            <a:br>
              <a:rPr lang="en-GB" dirty="0"/>
            </a:br>
            <a:r>
              <a:rPr lang="en-GB" dirty="0"/>
              <a:t>		outcome vector</a:t>
            </a:r>
            <a:br>
              <a:rPr lang="en-GB" dirty="0"/>
            </a:br>
            <a:r>
              <a:rPr lang="en-GB" dirty="0"/>
              <a:t>		model formula (e.g. "~ ." gives all predictors in data)</a:t>
            </a:r>
          </a:p>
          <a:p>
            <a:pPr lvl="1"/>
            <a:r>
              <a:rPr lang="en-GB" dirty="0"/>
              <a:t>Options:</a:t>
            </a:r>
          </a:p>
          <a:p>
            <a:pPr lvl="2"/>
            <a:r>
              <a:rPr lang="en-GB" dirty="0" err="1"/>
              <a:t>Crossvalidation</a:t>
            </a:r>
            <a:r>
              <a:rPr lang="en-GB" dirty="0"/>
              <a:t>:</a:t>
            </a:r>
          </a:p>
          <a:p>
            <a:pPr lvl="3"/>
            <a:r>
              <a:rPr lang="en-GB" dirty="0"/>
              <a:t>Folds stratified by outcome?</a:t>
            </a:r>
          </a:p>
          <a:p>
            <a:pPr lvl="3"/>
            <a:r>
              <a:rPr lang="en-GB" dirty="0"/>
              <a:t>Inner: #folds, #reps</a:t>
            </a:r>
          </a:p>
          <a:p>
            <a:pPr lvl="3"/>
            <a:r>
              <a:rPr lang="en-GB" dirty="0"/>
              <a:t>Outer: #folds, #reps</a:t>
            </a:r>
          </a:p>
          <a:p>
            <a:pPr lvl="2"/>
            <a:r>
              <a:rPr lang="en-GB" dirty="0"/>
              <a:t>Hyperparameter search:</a:t>
            </a:r>
          </a:p>
          <a:p>
            <a:pPr lvl="3"/>
            <a:r>
              <a:rPr lang="en-GB" dirty="0"/>
              <a:t># lambdas</a:t>
            </a:r>
          </a:p>
          <a:p>
            <a:pPr lvl="3"/>
            <a:r>
              <a:rPr lang="en-GB" dirty="0"/>
              <a:t>alpha values</a:t>
            </a:r>
          </a:p>
          <a:p>
            <a:pPr lvl="2"/>
            <a:r>
              <a:rPr lang="en-GB" dirty="0"/>
              <a:t>Hyperparameter selection:</a:t>
            </a:r>
          </a:p>
          <a:p>
            <a:pPr lvl="3"/>
            <a:r>
              <a:rPr lang="en-GB" dirty="0"/>
              <a:t>model metric {deviance, AUC, class error}</a:t>
            </a:r>
          </a:p>
          <a:p>
            <a:pPr lvl="3"/>
            <a:r>
              <a:rPr lang="en-GB" dirty="0"/>
              <a:t>parsimony in lambda {none, +1S.E.}</a:t>
            </a:r>
          </a:p>
        </p:txBody>
      </p:sp>
    </p:spTree>
    <p:extLst>
      <p:ext uri="{BB962C8B-B14F-4D97-AF65-F5344CB8AC3E}">
        <p14:creationId xmlns:p14="http://schemas.microsoft.com/office/powerpoint/2010/main" val="19784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0"/>
          <a:stretch/>
        </p:blipFill>
        <p:spPr>
          <a:xfrm>
            <a:off x="0" y="1"/>
            <a:ext cx="12192000" cy="6864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553" y="488515"/>
            <a:ext cx="10636367" cy="1325563"/>
          </a:xfrm>
          <a:noFill/>
        </p:spPr>
        <p:txBody>
          <a:bodyPr/>
          <a:lstStyle/>
          <a:p>
            <a:r>
              <a:rPr lang="en-GB" dirty="0"/>
              <a:t>Running </a:t>
            </a:r>
            <a:r>
              <a:rPr lang="en-GB" dirty="0" err="1"/>
              <a:t>dCVnet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793" y="1516559"/>
            <a:ext cx="9692719" cy="485292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my_model</a:t>
            </a:r>
            <a:r>
              <a:rPr lang="en-GB" dirty="0">
                <a:latin typeface="Consolas" panose="020B0609020204030204" pitchFamily="49" charset="0"/>
              </a:rPr>
              <a:t> &lt;- </a:t>
            </a:r>
            <a:r>
              <a:rPr lang="en-GB" dirty="0" err="1">
                <a:latin typeface="Consolas" panose="020B0609020204030204" pitchFamily="49" charset="0"/>
              </a:rPr>
              <a:t>dCVnet</a:t>
            </a:r>
            <a:r>
              <a:rPr lang="en-GB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	y = </a:t>
            </a:r>
            <a:r>
              <a:rPr lang="en-GB" dirty="0" err="1">
                <a:latin typeface="Consolas" panose="020B0609020204030204" pitchFamily="49" charset="0"/>
              </a:rPr>
              <a:t>my_outcome</a:t>
            </a:r>
            <a:r>
              <a:rPr lang="en-GB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	data = </a:t>
            </a:r>
            <a:r>
              <a:rPr lang="en-GB" dirty="0" err="1">
                <a:latin typeface="Consolas" panose="020B0609020204030204" pitchFamily="49" charset="0"/>
              </a:rPr>
              <a:t>my_dataframe</a:t>
            </a:r>
            <a:r>
              <a:rPr lang="en-GB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	f = "~ ."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)	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save(</a:t>
            </a:r>
            <a:r>
              <a:rPr lang="en-GB" dirty="0" err="1">
                <a:latin typeface="Consolas" panose="020B0609020204030204" pitchFamily="49" charset="0"/>
              </a:rPr>
              <a:t>my_model</a:t>
            </a:r>
            <a:r>
              <a:rPr lang="en-GB" dirty="0">
                <a:latin typeface="Consolas" panose="020B0609020204030204" pitchFamily="49" charset="0"/>
              </a:rPr>
              <a:t>, "</a:t>
            </a:r>
            <a:r>
              <a:rPr lang="en-GB" dirty="0" err="1">
                <a:latin typeface="Consolas" panose="020B0609020204030204" pitchFamily="49" charset="0"/>
              </a:rPr>
              <a:t>my_model_backup.RData</a:t>
            </a:r>
            <a:r>
              <a:rPr lang="en-GB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log_results_to_excel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my_model</a:t>
            </a:r>
            <a:r>
              <a:rPr lang="en-GB" dirty="0">
                <a:latin typeface="Consolas" panose="020B0609020204030204" pitchFamily="49" charset="0"/>
              </a:rPr>
              <a:t>, "my_model_output.xlsx")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summary(</a:t>
            </a:r>
            <a:r>
              <a:rPr lang="en-GB" dirty="0" err="1">
                <a:latin typeface="Consolas" panose="020B0609020204030204" pitchFamily="49" charset="0"/>
              </a:rPr>
              <a:t>my_model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plot(</a:t>
            </a:r>
            <a:r>
              <a:rPr lang="en-GB" dirty="0" err="1">
                <a:latin typeface="Consolas" panose="020B0609020204030204" pitchFamily="49" charset="0"/>
              </a:rPr>
              <a:t>my_model</a:t>
            </a:r>
            <a:r>
              <a:rPr lang="en-GB" dirty="0">
                <a:latin typeface="Consolas" panose="020B0609020204030204" pitchFamily="49" charset="0"/>
              </a:rPr>
              <a:t>, type = "roc")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/>
              <a:t>Note: </a:t>
            </a:r>
            <a:r>
              <a:rPr lang="en-GB" dirty="0">
                <a:latin typeface="Consolas" panose="020B0609020204030204" pitchFamily="49" charset="0"/>
              </a:rPr>
              <a:t>?</a:t>
            </a:r>
            <a:r>
              <a:rPr lang="en-GB" dirty="0" err="1">
                <a:latin typeface="Consolas" panose="020B0609020204030204" pitchFamily="49" charset="0"/>
              </a:rPr>
              <a:t>dCVnet</a:t>
            </a:r>
            <a:r>
              <a:rPr lang="en-GB" dirty="0"/>
              <a:t> to see help documentation with defaults for options</a:t>
            </a:r>
          </a:p>
          <a:p>
            <a:pPr marL="0" indent="0">
              <a:buNone/>
            </a:pPr>
            <a:r>
              <a:rPr lang="en-GB" dirty="0"/>
              <a:t>By default will run 2x10-fold outer-CV and 5x10-fold inner-CV</a:t>
            </a:r>
          </a:p>
        </p:txBody>
      </p:sp>
    </p:spTree>
    <p:extLst>
      <p:ext uri="{BB962C8B-B14F-4D97-AF65-F5344CB8AC3E}">
        <p14:creationId xmlns:p14="http://schemas.microsoft.com/office/powerpoint/2010/main" val="161603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BF590BA-6515-4698-98D8-ED7B096D8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5320"/>
          <a:stretch/>
        </p:blipFill>
        <p:spPr>
          <a:xfrm>
            <a:off x="1143056" y="643467"/>
            <a:ext cx="990588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26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8C368-4C3F-40CB-A312-6C58E03BA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209" b="-1"/>
          <a:stretch/>
        </p:blipFill>
        <p:spPr>
          <a:xfrm>
            <a:off x="1143051" y="643467"/>
            <a:ext cx="990589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3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1EB0609-6008-4E64-9881-4CFDCCC77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47987"/>
            <a:ext cx="10905066" cy="43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4AABD5-1AB6-4DA3-8361-EF9F2DF63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502070"/>
            <a:ext cx="10905066" cy="185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3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18ED-EFC4-44FE-AE9A-C11DBC987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Preliminaries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15805-E55B-4CA1-BAB0-46C2BB827E69}"/>
              </a:ext>
            </a:extLst>
          </p:cNvPr>
          <p:cNvSpPr txBox="1"/>
          <p:nvPr/>
        </p:nvSpPr>
        <p:spPr>
          <a:xfrm>
            <a:off x="838200" y="1825625"/>
            <a:ext cx="10515600" cy="4524315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55600" indent="-177800"/>
            <a:endParaRPr lang="en-GB" sz="3200" dirty="0"/>
          </a:p>
          <a:p>
            <a:pPr marL="355600" indent="-177800">
              <a:buFont typeface="Arial" panose="020B0604020202020204" pitchFamily="34" charset="0"/>
              <a:buChar char="•"/>
            </a:pPr>
            <a:r>
              <a:rPr lang="en-GB" sz="3200" dirty="0"/>
              <a:t>Microphones muted</a:t>
            </a:r>
          </a:p>
          <a:p>
            <a:pPr marL="355600" indent="-1778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355600" indent="-177800">
              <a:buFont typeface="Arial" panose="020B0604020202020204" pitchFamily="34" charset="0"/>
              <a:buChar char="•"/>
            </a:pPr>
            <a:r>
              <a:rPr lang="en-GB" sz="3200" dirty="0"/>
              <a:t>Clarifications/Quick questions</a:t>
            </a:r>
            <a:br>
              <a:rPr lang="en-GB" sz="3200" dirty="0"/>
            </a:br>
            <a:r>
              <a:rPr lang="en-GB" sz="3200" dirty="0"/>
              <a:t>during the talk</a:t>
            </a:r>
            <a:br>
              <a:rPr lang="en-GB" sz="3200" dirty="0"/>
            </a:br>
            <a:r>
              <a:rPr lang="en-GB" sz="3200" dirty="0"/>
              <a:t>(use Teams “Raise hand”)</a:t>
            </a:r>
          </a:p>
          <a:p>
            <a:pPr marL="355600" indent="-1778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355600" indent="-177800">
              <a:buFont typeface="Arial" panose="020B0604020202020204" pitchFamily="34" charset="0"/>
              <a:buChar char="•"/>
            </a:pPr>
            <a:r>
              <a:rPr lang="en-GB" sz="3200" dirty="0"/>
              <a:t>Longer questions / discussion for panel at the end</a:t>
            </a:r>
          </a:p>
          <a:p>
            <a:pPr marL="355600" indent="-177800"/>
            <a:endParaRPr lang="en-GB" sz="32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7ED243C-77CB-4557-9773-CE19B23FC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04" y="3554364"/>
            <a:ext cx="877597" cy="106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47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7792233" cy="553243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Excel format </a:t>
            </a:r>
            <a:r>
              <a:rPr lang="en-GB" dirty="0" err="1"/>
              <a:t>logfile</a:t>
            </a:r>
            <a:endParaRPr lang="en-GB" dirty="0"/>
          </a:p>
          <a:p>
            <a:pPr marL="971550" lvl="1" indent="-514350">
              <a:buFont typeface="+mj-lt"/>
              <a:buAutoNum type="romanLcPeriod"/>
            </a:pPr>
            <a:r>
              <a:rPr lang="en-GB" dirty="0"/>
              <a:t>Function call, options, timing data, descriptive statistics for the input data.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GB" dirty="0"/>
              <a:t>CV Classification statistics (Accuracy, Sensitivity, Specificity, PPV, NPV, AUC, Brier Score, Calibration Intercept and slope)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GB" dirty="0"/>
              <a:t>CV Average Classification tables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GB" dirty="0"/>
              <a:t>Inner loop selected </a:t>
            </a:r>
            <a:r>
              <a:rPr lang="en-GB" dirty="0" err="1"/>
              <a:t>hyperparameters</a:t>
            </a:r>
            <a:endParaRPr lang="en-GB" dirty="0"/>
          </a:p>
          <a:p>
            <a:pPr marL="971550" lvl="1" indent="-514350">
              <a:buFont typeface="+mj-lt"/>
              <a:buAutoNum type="romanLcPeriod"/>
            </a:pPr>
            <a:r>
              <a:rPr lang="en-GB" dirty="0"/>
              <a:t>Outer loop classification performances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GB" dirty="0" err="1"/>
              <a:t>Descriptives</a:t>
            </a:r>
            <a:r>
              <a:rPr lang="en-GB" dirty="0"/>
              <a:t> for the ‘Production Model’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ROC plots (outer loops &amp; production model)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Hyperparameter Tuning plots (pdf)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Backup model (compressed R object)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0"/>
          <a:stretch/>
        </p:blipFill>
        <p:spPr>
          <a:xfrm>
            <a:off x="8434617" y="365050"/>
            <a:ext cx="3590989" cy="564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0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Example</a:t>
            </a:r>
            <a:br>
              <a:rPr lang="en-GB" dirty="0"/>
            </a:br>
            <a:r>
              <a:rPr lang="en-GB" dirty="0"/>
              <a:t>Tuning Plot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F1258-457F-46C6-A280-40137305E0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87" y="162333"/>
            <a:ext cx="6400813" cy="6400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6D565E-3BF8-446E-A6E6-AEE4B622A4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5" y="1325562"/>
            <a:ext cx="3788459" cy="53038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61DB0A-4031-4AA0-8553-80E7009C7C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2" t="73436" r="50038" b="7846"/>
          <a:stretch/>
        </p:blipFill>
        <p:spPr>
          <a:xfrm>
            <a:off x="0" y="1685133"/>
            <a:ext cx="3541198" cy="4584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9BA183-C9D9-4D95-B9E4-2731C44830B8}"/>
              </a:ext>
            </a:extLst>
          </p:cNvPr>
          <p:cNvSpPr txBox="1"/>
          <p:nvPr/>
        </p:nvSpPr>
        <p:spPr>
          <a:xfrm>
            <a:off x="8081579" y="648866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Consolas" panose="020B0609020204030204" pitchFamily="49" charset="0"/>
              </a:rPr>
              <a:t>plot(</a:t>
            </a:r>
            <a:r>
              <a:rPr lang="en-GB" dirty="0" err="1">
                <a:latin typeface="Consolas" panose="020B0609020204030204" pitchFamily="49" charset="0"/>
              </a:rPr>
              <a:t>my_model</a:t>
            </a:r>
            <a:r>
              <a:rPr lang="en-GB" dirty="0">
                <a:latin typeface="Consolas" panose="020B0609020204030204" pitchFamily="49" charset="0"/>
              </a:rPr>
              <a:t>, type = "tuning")</a:t>
            </a:r>
          </a:p>
        </p:txBody>
      </p:sp>
    </p:spTree>
    <p:extLst>
      <p:ext uri="{BB962C8B-B14F-4D97-AF65-F5344CB8AC3E}">
        <p14:creationId xmlns:p14="http://schemas.microsoft.com/office/powerpoint/2010/main" val="373109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BF1258-457F-46C6-A280-40137305E0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87" y="228593"/>
            <a:ext cx="6400813" cy="640081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E9CDA9C-4E24-48F9-B6AF-A99FDC9C701B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Example</a:t>
            </a:r>
            <a:br>
              <a:rPr lang="en-GB" dirty="0"/>
            </a:br>
            <a:r>
              <a:rPr lang="en-GB" dirty="0"/>
              <a:t>Tuning Plot</a:t>
            </a:r>
            <a:r>
              <a:rPr lang="en-GB" sz="3600" dirty="0"/>
              <a:t> (detail)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32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AF13AF-6CC5-40EB-AC45-8045E1118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60" y="677324"/>
            <a:ext cx="6400813" cy="27432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3A14E-7E5B-4A93-AC7C-FCFB3555A4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215" y="3697726"/>
            <a:ext cx="6400813" cy="27432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C148FA-21C0-4AFD-8AD4-20BD5BB89171}"/>
              </a:ext>
            </a:extLst>
          </p:cNvPr>
          <p:cNvSpPr txBox="1"/>
          <p:nvPr/>
        </p:nvSpPr>
        <p:spPr>
          <a:xfrm>
            <a:off x="1095022" y="1377244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Explore Predictors: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B762B1-98CF-4341-BF7B-75E31D269D6F}"/>
              </a:ext>
            </a:extLst>
          </p:cNvPr>
          <p:cNvSpPr txBox="1"/>
          <p:nvPr/>
        </p:nvSpPr>
        <p:spPr>
          <a:xfrm>
            <a:off x="1095022" y="4884663"/>
            <a:ext cx="223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Explore Observations: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2AC14-0895-4F86-8170-8D1E75B8DA38}"/>
              </a:ext>
            </a:extLst>
          </p:cNvPr>
          <p:cNvSpPr txBox="1"/>
          <p:nvPr/>
        </p:nvSpPr>
        <p:spPr>
          <a:xfrm>
            <a:off x="428774" y="3395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</a:rPr>
              <a:t>plot_outerloop_coefs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my_model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852DA0-3B31-4CC0-8691-71624EFC39E7}"/>
              </a:ext>
            </a:extLst>
          </p:cNvPr>
          <p:cNvSpPr txBox="1"/>
          <p:nvPr/>
        </p:nvSpPr>
        <p:spPr>
          <a:xfrm>
            <a:off x="280775" y="33552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</a:rPr>
              <a:t>casesummary.performance</a:t>
            </a:r>
            <a:r>
              <a:rPr lang="en-GB" dirty="0">
                <a:latin typeface="Consolas" panose="020B0609020204030204" pitchFamily="49" charset="0"/>
              </a:rPr>
              <a:t>(performance(</a:t>
            </a:r>
            <a:r>
              <a:rPr lang="en-GB" dirty="0" err="1">
                <a:latin typeface="Consolas" panose="020B0609020204030204" pitchFamily="49" charset="0"/>
              </a:rPr>
              <a:t>my_model</a:t>
            </a:r>
            <a:r>
              <a:rPr lang="en-GB" dirty="0"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64779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8462" y="1003300"/>
            <a:ext cx="4837851" cy="48514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50 subjects (32% recurrence)</a:t>
            </a:r>
          </a:p>
          <a:p>
            <a:pPr marL="0" indent="0">
              <a:buNone/>
            </a:pPr>
            <a:r>
              <a:rPr lang="en-GB" dirty="0"/>
              <a:t>25 predictors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Outer: 100 reps 10-fold</a:t>
            </a:r>
          </a:p>
          <a:p>
            <a:pPr marL="0" indent="0">
              <a:buNone/>
            </a:pPr>
            <a:r>
              <a:rPr lang="en-GB" dirty="0"/>
              <a:t>Inner: 30 reps 10-fold</a:t>
            </a:r>
          </a:p>
          <a:p>
            <a:pPr marL="0" indent="0">
              <a:buNone/>
            </a:pPr>
            <a:r>
              <a:rPr lang="en-GB" dirty="0"/>
              <a:t>Metric: Classification accuracy</a:t>
            </a:r>
          </a:p>
          <a:p>
            <a:pPr marL="0" indent="0">
              <a:buNone/>
            </a:pPr>
            <a:r>
              <a:rPr lang="en-GB" dirty="0"/>
              <a:t>100 lambda values, 4 alpha values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Lambda ≈ 0.0036; alpha ≈ 0.4</a:t>
            </a:r>
          </a:p>
          <a:p>
            <a:pPr marL="0" indent="0">
              <a:buNone/>
            </a:pPr>
            <a:r>
              <a:rPr lang="en-GB" dirty="0"/>
              <a:t>CV Accuracy 83%	</a:t>
            </a:r>
          </a:p>
          <a:p>
            <a:pPr marL="0" indent="0">
              <a:buNone/>
            </a:pPr>
            <a:r>
              <a:rPr lang="en-GB" dirty="0"/>
              <a:t>CV Sensitivity 67%</a:t>
            </a:r>
          </a:p>
          <a:p>
            <a:pPr marL="0" indent="0">
              <a:buNone/>
            </a:pPr>
            <a:r>
              <a:rPr lang="en-GB" dirty="0"/>
              <a:t>CV Specificity 90%</a:t>
            </a:r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51" y="806590"/>
            <a:ext cx="6534715" cy="5582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6AA53-4DA0-4AD6-BE1E-441AF1D2D261}"/>
              </a:ext>
            </a:extLst>
          </p:cNvPr>
          <p:cNvSpPr txBox="1"/>
          <p:nvPr/>
        </p:nvSpPr>
        <p:spPr>
          <a:xfrm>
            <a:off x="5751443" y="6401191"/>
            <a:ext cx="6281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800" dirty="0"/>
              <a:t>Lawrence et al 2021 BP:CNN 10.1016/j.bpsc.2021.06.010 </a:t>
            </a:r>
          </a:p>
        </p:txBody>
      </p:sp>
    </p:spTree>
    <p:extLst>
      <p:ext uri="{BB962C8B-B14F-4D97-AF65-F5344CB8AC3E}">
        <p14:creationId xmlns:p14="http://schemas.microsoft.com/office/powerpoint/2010/main" val="212196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7C22B-68F9-43BF-9B51-C0024E0BA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dCVnet</a:t>
            </a:r>
            <a:r>
              <a:rPr lang="en-GB" dirty="0"/>
              <a:t> Recipe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1C983-3E90-4AF0-B357-D4B9EE523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4" y="1428059"/>
            <a:ext cx="11327296" cy="517152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Prepare data (outcome and predictors)</a:t>
            </a:r>
          </a:p>
          <a:p>
            <a:pPr lvl="1"/>
            <a:r>
              <a:rPr lang="en-GB" dirty="0"/>
              <a:t>Does R "understand" my data right? `str(</a:t>
            </a:r>
            <a:r>
              <a:rPr lang="en-GB" dirty="0" err="1"/>
              <a:t>my_data</a:t>
            </a:r>
            <a:r>
              <a:rPr lang="en-GB" dirty="0"/>
              <a:t>)`: are unordered / ordered factors and continuous variables coded correctly?</a:t>
            </a:r>
          </a:p>
          <a:p>
            <a:pPr lvl="1"/>
            <a:r>
              <a:rPr lang="en-GB" dirty="0"/>
              <a:t>What formula will I use? (which predictors to include?, do any predictors need to be transformed?, are there any non-linear relationships or interaction effects?)</a:t>
            </a:r>
          </a:p>
          <a:p>
            <a:pPr lvl="1"/>
            <a:r>
              <a:rPr lang="en-GB" dirty="0"/>
              <a:t>Set reference level of the outcome (particularly important for classification metrics like sensitivity/specificity)</a:t>
            </a:r>
          </a:p>
          <a:p>
            <a:pPr lvl="1"/>
            <a:r>
              <a:rPr lang="en-GB" dirty="0"/>
              <a:t>Note: missing data is not supported and </a:t>
            </a:r>
            <a:r>
              <a:rPr lang="en-GB" dirty="0" err="1"/>
              <a:t>dCVnet</a:t>
            </a:r>
            <a:r>
              <a:rPr lang="en-GB" dirty="0"/>
              <a:t> enforces complete cases on its input.</a:t>
            </a:r>
          </a:p>
          <a:p>
            <a:pPr lvl="1"/>
            <a:r>
              <a:rPr lang="en-GB" dirty="0">
                <a:hlinkClick r:id="rId3"/>
              </a:rPr>
              <a:t>https://software-carpentry.org/</a:t>
            </a:r>
            <a:r>
              <a:rPr lang="en-GB" dirty="0"/>
              <a:t> for R tutorials on the above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Run </a:t>
            </a:r>
            <a:r>
              <a:rPr lang="en-GB" dirty="0" err="1"/>
              <a:t>dCVnet</a:t>
            </a:r>
            <a:r>
              <a:rPr lang="en-GB" dirty="0"/>
              <a:t> with default settings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Save model &amp; inspect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Done [usually]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Check the excel log, was the command as expected? Check descriptives for the outcome and predictors.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Inspect tuning plots, performance within inner loop, variability over cross-validation folds. Does a second </a:t>
            </a:r>
            <a:r>
              <a:rPr lang="en-GB" dirty="0" err="1"/>
              <a:t>dCVnet</a:t>
            </a:r>
            <a:r>
              <a:rPr lang="en-GB" dirty="0"/>
              <a:t> differ much? Do I need to improve tuning or smooth the cross-validation?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Consider running </a:t>
            </a:r>
            <a:r>
              <a:rPr lang="en-GB" dirty="0" err="1"/>
              <a:t>dCVnet</a:t>
            </a:r>
            <a:r>
              <a:rPr lang="en-GB" dirty="0"/>
              <a:t> with bigger range of hyperparameter tuning settings, more CV repetitions, smaller folds (increase k).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949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0"/>
          <a:stretch/>
        </p:blipFill>
        <p:spPr>
          <a:xfrm>
            <a:off x="0" y="1"/>
            <a:ext cx="12192000" cy="6864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85" y="488515"/>
            <a:ext cx="9987011" cy="1325563"/>
          </a:xfrm>
          <a:noFill/>
        </p:spPr>
        <p:txBody>
          <a:bodyPr/>
          <a:lstStyle/>
          <a:p>
            <a:r>
              <a:rPr lang="en-GB" dirty="0"/>
              <a:t>Running </a:t>
            </a:r>
            <a:r>
              <a:rPr lang="en-GB" dirty="0" err="1"/>
              <a:t>dCVnet</a:t>
            </a:r>
            <a:r>
              <a:rPr lang="en-GB" dirty="0"/>
              <a:t>: CV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793" y="1516559"/>
            <a:ext cx="9692719" cy="485292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my_model</a:t>
            </a:r>
            <a:r>
              <a:rPr lang="en-GB" dirty="0">
                <a:latin typeface="Consolas" panose="020B0609020204030204" pitchFamily="49" charset="0"/>
              </a:rPr>
              <a:t> &lt;- </a:t>
            </a:r>
            <a:r>
              <a:rPr lang="en-GB" dirty="0" err="1">
                <a:latin typeface="Consolas" panose="020B0609020204030204" pitchFamily="49" charset="0"/>
              </a:rPr>
              <a:t>dCVnet</a:t>
            </a:r>
            <a:r>
              <a:rPr lang="en-GB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	y = </a:t>
            </a:r>
            <a:r>
              <a:rPr lang="en-GB" dirty="0" err="1">
                <a:latin typeface="Consolas" panose="020B0609020204030204" pitchFamily="49" charset="0"/>
              </a:rPr>
              <a:t>my_outcome</a:t>
            </a:r>
            <a:r>
              <a:rPr lang="en-GB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	data = </a:t>
            </a:r>
            <a:r>
              <a:rPr lang="en-GB" dirty="0" err="1">
                <a:latin typeface="Consolas" panose="020B0609020204030204" pitchFamily="49" charset="0"/>
              </a:rPr>
              <a:t>my_dataframe</a:t>
            </a:r>
            <a:r>
              <a:rPr lang="en-GB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	f = "~ .",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 err="1">
                <a:latin typeface="Consolas" panose="020B0609020204030204" pitchFamily="49" charset="0"/>
              </a:rPr>
              <a:t>k_outer</a:t>
            </a:r>
            <a:r>
              <a:rPr lang="en-GB" dirty="0">
                <a:latin typeface="Consolas" panose="020B0609020204030204" pitchFamily="49" charset="0"/>
              </a:rPr>
              <a:t> = 15,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 err="1">
                <a:latin typeface="Consolas" panose="020B0609020204030204" pitchFamily="49" charset="0"/>
              </a:rPr>
              <a:t>k_inner</a:t>
            </a:r>
            <a:r>
              <a:rPr lang="en-GB" dirty="0">
                <a:latin typeface="Consolas" panose="020B0609020204030204" pitchFamily="49" charset="0"/>
              </a:rPr>
              <a:t> = 15,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 err="1">
                <a:latin typeface="Consolas" panose="020B0609020204030204" pitchFamily="49" charset="0"/>
              </a:rPr>
              <a:t>nrep_outer</a:t>
            </a:r>
            <a:r>
              <a:rPr lang="en-GB" dirty="0">
                <a:latin typeface="Consolas" panose="020B0609020204030204" pitchFamily="49" charset="0"/>
              </a:rPr>
              <a:t> = 250,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 err="1">
                <a:latin typeface="Consolas" panose="020B0609020204030204" pitchFamily="49" charset="0"/>
              </a:rPr>
              <a:t>nrep_inner</a:t>
            </a:r>
            <a:r>
              <a:rPr lang="en-GB" dirty="0">
                <a:latin typeface="Consolas" panose="020B0609020204030204" pitchFamily="49" charset="0"/>
              </a:rPr>
              <a:t> = 30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250x5-fold outer and 30x5-fold inner</a:t>
            </a:r>
          </a:p>
        </p:txBody>
      </p:sp>
    </p:spTree>
    <p:extLst>
      <p:ext uri="{BB962C8B-B14F-4D97-AF65-F5344CB8AC3E}">
        <p14:creationId xmlns:p14="http://schemas.microsoft.com/office/powerpoint/2010/main" val="4140358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0"/>
          <a:stretch/>
        </p:blipFill>
        <p:spPr>
          <a:xfrm>
            <a:off x="0" y="1"/>
            <a:ext cx="12192000" cy="6864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85" y="488515"/>
            <a:ext cx="10636367" cy="1325563"/>
          </a:xfrm>
          <a:noFill/>
        </p:spPr>
        <p:txBody>
          <a:bodyPr/>
          <a:lstStyle/>
          <a:p>
            <a:r>
              <a:rPr lang="en-GB" dirty="0"/>
              <a:t>Running </a:t>
            </a:r>
            <a:r>
              <a:rPr lang="en-GB" dirty="0" err="1"/>
              <a:t>dCVnet</a:t>
            </a:r>
            <a:r>
              <a:rPr lang="en-GB" dirty="0"/>
              <a:t>: LASSO with many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793" y="1516559"/>
            <a:ext cx="9692719" cy="485292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my_model</a:t>
            </a:r>
            <a:r>
              <a:rPr lang="en-GB" dirty="0">
                <a:latin typeface="Consolas" panose="020B0609020204030204" pitchFamily="49" charset="0"/>
              </a:rPr>
              <a:t> &lt;- </a:t>
            </a:r>
            <a:r>
              <a:rPr lang="en-GB" dirty="0" err="1">
                <a:latin typeface="Consolas" panose="020B0609020204030204" pitchFamily="49" charset="0"/>
              </a:rPr>
              <a:t>dCVnet</a:t>
            </a:r>
            <a:r>
              <a:rPr lang="en-GB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	y = </a:t>
            </a:r>
            <a:r>
              <a:rPr lang="en-GB" dirty="0" err="1">
                <a:latin typeface="Consolas" panose="020B0609020204030204" pitchFamily="49" charset="0"/>
              </a:rPr>
              <a:t>my_outcome</a:t>
            </a:r>
            <a:r>
              <a:rPr lang="en-GB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	data = </a:t>
            </a:r>
            <a:r>
              <a:rPr lang="en-GB" dirty="0" err="1">
                <a:latin typeface="Consolas" panose="020B0609020204030204" pitchFamily="49" charset="0"/>
              </a:rPr>
              <a:t>my_dataframe</a:t>
            </a:r>
            <a:r>
              <a:rPr lang="en-GB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	f = "~ .",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 err="1">
                <a:latin typeface="Consolas" panose="020B0609020204030204" pitchFamily="49" charset="0"/>
              </a:rPr>
              <a:t>nlambda</a:t>
            </a:r>
            <a:r>
              <a:rPr lang="en-GB" dirty="0">
                <a:latin typeface="Consolas" panose="020B0609020204030204" pitchFamily="49" charset="0"/>
              </a:rPr>
              <a:t> = 1000,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 err="1">
                <a:latin typeface="Consolas" panose="020B0609020204030204" pitchFamily="49" charset="0"/>
              </a:rPr>
              <a:t>alphalist</a:t>
            </a:r>
            <a:r>
              <a:rPr lang="en-GB" dirty="0">
                <a:latin typeface="Consolas" panose="020B0609020204030204" pitchFamily="49" charset="0"/>
              </a:rPr>
              <a:t> = 1.0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/>
              <a:t>By default </a:t>
            </a:r>
            <a:r>
              <a:rPr lang="en-GB" dirty="0" err="1"/>
              <a:t>dCVnet</a:t>
            </a:r>
            <a:r>
              <a:rPr lang="en-GB" dirty="0"/>
              <a:t> runs 100 lambda values, but more resolution can be useful if there are a large number of predictors (or if the tuning curves look rough).</a:t>
            </a:r>
          </a:p>
          <a:p>
            <a:pPr marL="0" indent="0">
              <a:buNone/>
            </a:pPr>
            <a:r>
              <a:rPr lang="en-GB" dirty="0"/>
              <a:t>Setting </a:t>
            </a:r>
            <a:r>
              <a:rPr lang="en-GB" dirty="0" err="1"/>
              <a:t>alphalist</a:t>
            </a:r>
            <a:r>
              <a:rPr lang="en-GB" dirty="0"/>
              <a:t> to a single value means alpha will not be tuned for this model</a:t>
            </a:r>
          </a:p>
        </p:txBody>
      </p:sp>
    </p:spTree>
    <p:extLst>
      <p:ext uri="{BB962C8B-B14F-4D97-AF65-F5344CB8AC3E}">
        <p14:creationId xmlns:p14="http://schemas.microsoft.com/office/powerpoint/2010/main" val="2980557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9EF0DC-B12D-449D-B628-E0F9D0E95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41763"/>
            <a:ext cx="5470756" cy="5354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E168B-31F4-4C9F-A2E5-9CE7B6D6E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845" y="2052787"/>
            <a:ext cx="5470755" cy="4504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405F9EA-E65C-4180-9052-21655FE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 err="1"/>
              <a:t>dCVnet</a:t>
            </a:r>
            <a:r>
              <a:rPr lang="en-GB" sz="3600" dirty="0"/>
              <a:t> is… </a:t>
            </a:r>
            <a:r>
              <a:rPr lang="en-GB" sz="3600" i="1" dirty="0"/>
              <a:t>documented</a:t>
            </a:r>
          </a:p>
        </p:txBody>
      </p:sp>
    </p:spTree>
    <p:extLst>
      <p:ext uri="{BB962C8B-B14F-4D97-AF65-F5344CB8AC3E}">
        <p14:creationId xmlns:p14="http://schemas.microsoft.com/office/powerpoint/2010/main" val="1891311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34F0FD-7727-4F05-9506-822FCE18E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080" y="441501"/>
            <a:ext cx="6509039" cy="597499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F64219-87CD-4EB4-ACA2-EA659EE99ABB}"/>
              </a:ext>
            </a:extLst>
          </p:cNvPr>
          <p:cNvSpPr txBox="1"/>
          <p:nvPr/>
        </p:nvSpPr>
        <p:spPr>
          <a:xfrm>
            <a:off x="632178" y="1738489"/>
            <a:ext cx="39837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&gt; ?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dCVnet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&gt; help('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dCVnet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')</a:t>
            </a: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&gt; example(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dCVnet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&gt; vignette(package = "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dCVnet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")</a:t>
            </a:r>
          </a:p>
          <a:p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&gt; ?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dCVnet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-package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CA65A-A6F4-49A5-A0B8-3348F98BD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 err="1"/>
              <a:t>dCVnet</a:t>
            </a:r>
            <a:r>
              <a:rPr lang="en-GB" sz="3600" dirty="0"/>
              <a:t> has…</a:t>
            </a:r>
            <a:br>
              <a:rPr lang="en-GB" sz="3600" dirty="0"/>
            </a:br>
            <a:r>
              <a:rPr lang="en-GB" sz="3600" dirty="0"/>
              <a:t>	</a:t>
            </a:r>
            <a:r>
              <a:rPr lang="en-GB" sz="3600" i="1" dirty="0"/>
              <a:t>help and examples</a:t>
            </a:r>
          </a:p>
        </p:txBody>
      </p:sp>
    </p:spTree>
    <p:extLst>
      <p:ext uri="{BB962C8B-B14F-4D97-AF65-F5344CB8AC3E}">
        <p14:creationId xmlns:p14="http://schemas.microsoft.com/office/powerpoint/2010/main" val="1344890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3D04D8-4DA0-46D3-8540-B0E6337B97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69" t="4729" r="1" b="68351"/>
          <a:stretch/>
        </p:blipFill>
        <p:spPr>
          <a:xfrm>
            <a:off x="0" y="872"/>
            <a:ext cx="7368208" cy="6857128"/>
          </a:xfrm>
          <a:prstGeom prst="rect">
            <a:avLst/>
          </a:prstGeom>
          <a:effectLst>
            <a:softEdge rad="0"/>
          </a:effectLst>
        </p:spPr>
      </p:pic>
      <p:sp>
        <p:nvSpPr>
          <p:cNvPr id="4" name="Rectangle 3"/>
          <p:cNvSpPr/>
          <p:nvPr/>
        </p:nvSpPr>
        <p:spPr>
          <a:xfrm>
            <a:off x="3145104" y="1844040"/>
            <a:ext cx="873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>
                <a:solidFill>
                  <a:schemeClr val="accent2"/>
                </a:solidFill>
              </a:rPr>
              <a:t>“an easy to use tool for elastic-net regularised logistic regression</a:t>
            </a:r>
            <a:br>
              <a:rPr lang="en-GB" sz="2400" i="1" dirty="0">
                <a:solidFill>
                  <a:schemeClr val="accent2"/>
                </a:solidFill>
              </a:rPr>
            </a:br>
            <a:r>
              <a:rPr lang="en-GB" sz="2400" i="1" dirty="0">
                <a:solidFill>
                  <a:schemeClr val="accent2"/>
                </a:solidFill>
              </a:rPr>
              <a:t>with double (nested) cross-validation for simultaneous selection of </a:t>
            </a:r>
            <a:r>
              <a:rPr lang="en-GB" sz="2400" i="1" dirty="0" err="1">
                <a:solidFill>
                  <a:schemeClr val="accent2"/>
                </a:solidFill>
              </a:rPr>
              <a:t>hyperparameters</a:t>
            </a:r>
            <a:r>
              <a:rPr lang="en-GB" sz="2400" i="1" dirty="0">
                <a:solidFill>
                  <a:schemeClr val="accent2"/>
                </a:solidFill>
              </a:rPr>
              <a:t> and estimation of generalisation error”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4553" y="3103788"/>
            <a:ext cx="10515600" cy="35128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dirty="0"/>
              <a:t>Prediction using binary logistic regression </a:t>
            </a:r>
            <a:r>
              <a:rPr lang="en-GB" sz="2000" dirty="0"/>
              <a:t>(other families soon)</a:t>
            </a:r>
            <a:endParaRPr lang="en-GB" sz="3200" dirty="0"/>
          </a:p>
          <a:p>
            <a:pPr marL="0" indent="0">
              <a:buNone/>
            </a:pPr>
            <a:r>
              <a:rPr lang="en-GB" sz="3200" dirty="0"/>
              <a:t>with Elastic-net regularisation </a:t>
            </a:r>
            <a:r>
              <a:rPr lang="en-GB" sz="2400" dirty="0"/>
              <a:t>(Ridge, LASSO combination)</a:t>
            </a:r>
          </a:p>
          <a:p>
            <a:pPr marL="0" indent="0">
              <a:buNone/>
            </a:pPr>
            <a:r>
              <a:rPr lang="en-GB" sz="3200" dirty="0"/>
              <a:t>and Double cross-validation </a:t>
            </a:r>
            <a:r>
              <a:rPr lang="en-GB" sz="2000" dirty="0"/>
              <a:t>(a.k.a. nested)</a:t>
            </a:r>
            <a:r>
              <a:rPr lang="en-GB" sz="3200" dirty="0"/>
              <a:t>: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en-GB" sz="2800" dirty="0"/>
              <a:t>Selection of regularisation hyperparameters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en-GB" sz="2800" dirty="0"/>
              <a:t>Estimation of generalisation error</a:t>
            </a:r>
          </a:p>
          <a:p>
            <a:pPr marL="0" indent="0">
              <a:buNone/>
            </a:pPr>
            <a:r>
              <a:rPr lang="en-GB" sz="3200" dirty="0"/>
              <a:t>an easy to use tool (R wrapper for the </a:t>
            </a:r>
            <a:r>
              <a:rPr lang="en-GB" sz="3200" i="1" dirty="0" err="1"/>
              <a:t>glmnet</a:t>
            </a:r>
            <a:r>
              <a:rPr lang="en-GB" sz="3200" dirty="0"/>
              <a:t> package</a:t>
            </a:r>
            <a:r>
              <a:rPr lang="en-GB" sz="3200" baseline="30000" dirty="0"/>
              <a:t>1</a:t>
            </a:r>
            <a:r>
              <a:rPr lang="en-GB" sz="3200" dirty="0"/>
              <a:t>)</a:t>
            </a:r>
          </a:p>
          <a:p>
            <a:pPr lvl="1">
              <a:buFont typeface="Calibri" panose="020F0502020204030204" pitchFamily="34" charset="0"/>
              <a:buChar char="–"/>
            </a:pPr>
            <a:endParaRPr lang="en-GB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339436" y="399626"/>
            <a:ext cx="65155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 err="1"/>
              <a:t>dCVnet</a:t>
            </a:r>
            <a:endParaRPr lang="en-GB" sz="2800" u="sng" dirty="0"/>
          </a:p>
          <a:p>
            <a:endParaRPr lang="en-GB" sz="2800" u="sng" dirty="0"/>
          </a:p>
          <a:p>
            <a:r>
              <a:rPr lang="en-GB" sz="2800" dirty="0">
                <a:solidFill>
                  <a:srgbClr val="C00000"/>
                </a:solidFill>
              </a:rPr>
              <a:t>d</a:t>
            </a:r>
            <a:r>
              <a:rPr lang="en-GB" sz="2800" dirty="0"/>
              <a:t>ouble </a:t>
            </a:r>
            <a:r>
              <a:rPr lang="en-GB" sz="2800" dirty="0">
                <a:solidFill>
                  <a:srgbClr val="C00000"/>
                </a:solidFill>
              </a:rPr>
              <a:t>C</a:t>
            </a:r>
            <a:r>
              <a:rPr lang="en-GB" sz="2800" dirty="0"/>
              <a:t>ross-</a:t>
            </a:r>
            <a:r>
              <a:rPr lang="en-GB" sz="2800" dirty="0">
                <a:solidFill>
                  <a:srgbClr val="C00000"/>
                </a:solidFill>
              </a:rPr>
              <a:t>V</a:t>
            </a:r>
            <a:r>
              <a:rPr lang="en-GB" sz="2800" dirty="0"/>
              <a:t>alidation for the elastic-</a:t>
            </a:r>
            <a:r>
              <a:rPr lang="en-GB" sz="2800" dirty="0">
                <a:solidFill>
                  <a:srgbClr val="C00000"/>
                </a:solidFill>
              </a:rPr>
              <a:t>net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681853" y="6462749"/>
            <a:ext cx="5485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baseline="30000" dirty="0"/>
              <a:t>1</a:t>
            </a:r>
            <a:r>
              <a:rPr lang="en-GB" sz="1400" i="1" dirty="0"/>
              <a:t> Friedman, Hastie &amp; </a:t>
            </a:r>
            <a:r>
              <a:rPr lang="en-GB" sz="1400" i="1" dirty="0" err="1"/>
              <a:t>Tibshirani</a:t>
            </a:r>
            <a:r>
              <a:rPr lang="en-GB" sz="1400" i="1" dirty="0"/>
              <a:t> (2010) J. Stat. Soft. 33(1), 1-22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03AA11-1CEB-4DD9-92C6-3B85B99FCEBB}"/>
              </a:ext>
            </a:extLst>
          </p:cNvPr>
          <p:cNvSpPr txBox="1"/>
          <p:nvPr/>
        </p:nvSpPr>
        <p:spPr>
          <a:xfrm>
            <a:off x="3323162" y="-37731"/>
            <a:ext cx="88444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800" dirty="0">
                <a:solidFill>
                  <a:srgbClr val="00B0F0"/>
                </a:solidFill>
              </a:rPr>
              <a:t>github.com/AndrewLawrence/</a:t>
            </a:r>
            <a:r>
              <a:rPr lang="en-GB" sz="2800" dirty="0" err="1">
                <a:solidFill>
                  <a:srgbClr val="00B0F0"/>
                </a:solidFill>
              </a:rPr>
              <a:t>dCVnet</a:t>
            </a:r>
            <a:endParaRPr lang="en-GB" sz="2800" dirty="0">
              <a:solidFill>
                <a:srgbClr val="00B0F0"/>
              </a:solidFill>
            </a:endParaRPr>
          </a:p>
          <a:p>
            <a:pPr algn="r"/>
            <a:r>
              <a:rPr lang="en-GB" sz="2800" dirty="0"/>
              <a:t>Lawrence et al 2021 BP:CNN 10.1016/j.bpsc.2021.06.010 </a:t>
            </a:r>
          </a:p>
        </p:txBody>
      </p:sp>
    </p:spTree>
    <p:extLst>
      <p:ext uri="{BB962C8B-B14F-4D97-AF65-F5344CB8AC3E}">
        <p14:creationId xmlns:p14="http://schemas.microsoft.com/office/powerpoint/2010/main" val="195813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3DC48-2462-4CDD-8E46-8ABEBB81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github.com/</a:t>
            </a:r>
            <a:r>
              <a:rPr lang="en-GB" dirty="0" err="1"/>
              <a:t>AndrewLawrence</a:t>
            </a:r>
            <a:r>
              <a:rPr lang="en-GB" dirty="0"/>
              <a:t>/</a:t>
            </a:r>
            <a:r>
              <a:rPr lang="en-GB" dirty="0" err="1"/>
              <a:t>dCVnet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EFE88-6C40-4491-A8D4-BEC7C9C12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97" y="1836736"/>
            <a:ext cx="11618764" cy="6471734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C17E3F2-AA7B-4B42-9AE5-8EFE7986E54E}"/>
              </a:ext>
            </a:extLst>
          </p:cNvPr>
          <p:cNvSpPr/>
          <p:nvPr/>
        </p:nvSpPr>
        <p:spPr>
          <a:xfrm>
            <a:off x="1603513" y="3010235"/>
            <a:ext cx="1378226" cy="104493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E843F4-ED2E-403F-9139-29725149B64D}"/>
              </a:ext>
            </a:extLst>
          </p:cNvPr>
          <p:cNvSpPr/>
          <p:nvPr/>
        </p:nvSpPr>
        <p:spPr>
          <a:xfrm>
            <a:off x="2981739" y="3010235"/>
            <a:ext cx="1378226" cy="104493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938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6589"/>
            <a:ext cx="10515600" cy="517275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Run time depends on:</a:t>
            </a:r>
          </a:p>
          <a:p>
            <a:pPr lvl="1"/>
            <a:r>
              <a:rPr lang="en-GB" dirty="0"/>
              <a:t>Number of observations</a:t>
            </a:r>
          </a:p>
          <a:p>
            <a:pPr lvl="1"/>
            <a:r>
              <a:rPr lang="en-GB" dirty="0"/>
              <a:t>Number of predictors</a:t>
            </a:r>
          </a:p>
          <a:p>
            <a:pPr lvl="1"/>
            <a:r>
              <a:rPr lang="en-GB" dirty="0"/>
              <a:t>Number of lambdas for tuning </a:t>
            </a:r>
          </a:p>
          <a:p>
            <a:pPr lvl="1"/>
            <a:r>
              <a:rPr lang="en-GB" dirty="0"/>
              <a:t>Number of alpha values for tuning</a:t>
            </a:r>
          </a:p>
          <a:p>
            <a:pPr lvl="1"/>
            <a:r>
              <a:rPr lang="en-GB" dirty="0"/>
              <a:t>Inner and outer k-fold k</a:t>
            </a:r>
          </a:p>
          <a:p>
            <a:pPr lvl="1"/>
            <a:r>
              <a:rPr lang="en-GB" dirty="0"/>
              <a:t>Inner and outer </a:t>
            </a:r>
            <a:r>
              <a:rPr lang="en-GB" dirty="0" err="1"/>
              <a:t>nreps</a:t>
            </a:r>
            <a:endParaRPr lang="en-GB" dirty="0"/>
          </a:p>
          <a:p>
            <a:r>
              <a:rPr lang="en-GB" dirty="0"/>
              <a:t>Computation time scales poorly </a:t>
            </a:r>
            <a:r>
              <a:rPr lang="en-GB" sz="2000" dirty="0"/>
              <a:t>(inner reps * outer reps * outer k)</a:t>
            </a:r>
            <a:endParaRPr lang="en-GB" dirty="0"/>
          </a:p>
          <a:p>
            <a:r>
              <a:rPr lang="en-GB" dirty="0"/>
              <a:t>How many reps:</a:t>
            </a:r>
          </a:p>
          <a:p>
            <a:pPr lvl="1"/>
            <a:r>
              <a:rPr lang="en-GB" dirty="0"/>
              <a:t>more is better</a:t>
            </a:r>
          </a:p>
          <a:p>
            <a:pPr lvl="1"/>
            <a:r>
              <a:rPr lang="en-GB" dirty="0"/>
              <a:t>evaluate fold/rep-variability</a:t>
            </a:r>
          </a:p>
          <a:p>
            <a:pPr lvl="1"/>
            <a:r>
              <a:rPr lang="en-GB" dirty="0"/>
              <a:t>evaluate run-to-run variability </a:t>
            </a:r>
          </a:p>
          <a:p>
            <a:r>
              <a:rPr lang="en-GB" dirty="0"/>
              <a:t>Parallelisation of the outer loop (currently </a:t>
            </a:r>
            <a:r>
              <a:rPr lang="en-GB" dirty="0" err="1"/>
              <a:t>linux</a:t>
            </a:r>
            <a:r>
              <a:rPr lang="en-GB" dirty="0"/>
              <a:t> only)</a:t>
            </a:r>
          </a:p>
          <a:p>
            <a:r>
              <a:rPr lang="en-GB" dirty="0"/>
              <a:t>But… early testing suggests it's faster than equivalent double cross-validation in a general ML toolkit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B4646B-20B3-4F5E-9535-55345967E159}"/>
              </a:ext>
            </a:extLst>
          </p:cNvPr>
          <p:cNvGrpSpPr/>
          <p:nvPr/>
        </p:nvGrpSpPr>
        <p:grpSpPr>
          <a:xfrm>
            <a:off x="5685185" y="1908311"/>
            <a:ext cx="3291731" cy="1615901"/>
            <a:chOff x="5830957" y="2239616"/>
            <a:chExt cx="3291731" cy="1615901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A4265DD2-740B-40A5-8E9C-0481D448CCD2}"/>
                </a:ext>
              </a:extLst>
            </p:cNvPr>
            <p:cNvSpPr/>
            <p:nvPr/>
          </p:nvSpPr>
          <p:spPr>
            <a:xfrm>
              <a:off x="5830957" y="2239616"/>
              <a:ext cx="371060" cy="95415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014914-52A1-416D-8BFE-8A4904295588}"/>
                </a:ext>
              </a:extLst>
            </p:cNvPr>
            <p:cNvSpPr txBox="1"/>
            <p:nvPr/>
          </p:nvSpPr>
          <p:spPr>
            <a:xfrm>
              <a:off x="6202017" y="2532028"/>
              <a:ext cx="2920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The basic prediction problem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422118B-1B9C-484C-8BC0-0388B59A611D}"/>
                </a:ext>
              </a:extLst>
            </p:cNvPr>
            <p:cNvSpPr/>
            <p:nvPr/>
          </p:nvSpPr>
          <p:spPr>
            <a:xfrm>
              <a:off x="5830957" y="3429000"/>
              <a:ext cx="371060" cy="42651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3391A2-F52F-41CB-BCDC-A72F85301020}"/>
                </a:ext>
              </a:extLst>
            </p:cNvPr>
            <p:cNvSpPr txBox="1"/>
            <p:nvPr/>
          </p:nvSpPr>
          <p:spPr>
            <a:xfrm>
              <a:off x="6202017" y="3457592"/>
              <a:ext cx="1677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Cross-validation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21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Wrapping up…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8565"/>
            <a:ext cx="10515600" cy="221361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What circumstances might </a:t>
            </a:r>
            <a:r>
              <a:rPr lang="en-GB" dirty="0" err="1"/>
              <a:t>dCVnet</a:t>
            </a:r>
            <a:r>
              <a:rPr lang="en-GB" dirty="0"/>
              <a:t> be useful?</a:t>
            </a:r>
          </a:p>
          <a:p>
            <a:pPr lvl="1"/>
            <a:r>
              <a:rPr lang="en-GB" dirty="0"/>
              <a:t>Goal is prediction</a:t>
            </a:r>
          </a:p>
          <a:p>
            <a:pPr lvl="1"/>
            <a:r>
              <a:rPr lang="en-GB" dirty="0"/>
              <a:t>Want an explainable ‘non-glass box model’</a:t>
            </a:r>
          </a:p>
          <a:p>
            <a:pPr lvl="1"/>
            <a:r>
              <a:rPr lang="en-GB" dirty="0" err="1"/>
              <a:t>Unregularised</a:t>
            </a:r>
            <a:r>
              <a:rPr lang="en-GB" dirty="0"/>
              <a:t> model is overfitting</a:t>
            </a:r>
          </a:p>
          <a:p>
            <a:pPr lvl="1"/>
            <a:r>
              <a:rPr lang="en-GB" dirty="0"/>
              <a:t>Multi-collinearity / correlated predictors</a:t>
            </a:r>
          </a:p>
          <a:p>
            <a:pPr lvl="1"/>
            <a:r>
              <a:rPr lang="en-GB" dirty="0"/>
              <a:t>Some variables may be unrelated to the outcome</a:t>
            </a:r>
          </a:p>
          <a:p>
            <a:pPr lvl="1"/>
            <a:r>
              <a:rPr lang="en-GB" dirty="0"/>
              <a:t>Mixture of continuous and categorical predictors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45DFD6E-DC32-447E-B0F4-4805939FB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798955"/>
              </p:ext>
            </p:extLst>
          </p:nvPr>
        </p:nvGraphicFramePr>
        <p:xfrm>
          <a:off x="838200" y="3748761"/>
          <a:ext cx="10146475" cy="2139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6475">
                  <a:extLst>
                    <a:ext uri="{9D8B030D-6E8A-4147-A177-3AD203B41FA5}">
                      <a16:colId xmlns:a16="http://schemas.microsoft.com/office/drawing/2014/main" val="3298010562"/>
                    </a:ext>
                  </a:extLst>
                </a:gridCol>
              </a:tblGrid>
              <a:tr h="177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What is </a:t>
                      </a:r>
                      <a:r>
                        <a:rPr lang="en-GB" sz="2400" dirty="0" err="1"/>
                        <a:t>dCVnet</a:t>
                      </a:r>
                      <a:r>
                        <a:rPr lang="en-GB" sz="2400" dirty="0"/>
                        <a:t> unlikely to be useful for?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707167"/>
                  </a:ext>
                </a:extLst>
              </a:tr>
              <a:tr h="169733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Inference about model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81"/>
                  </a:ext>
                </a:extLst>
              </a:tr>
              <a:tr h="16323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Many more observations than predictors (big data, no overfitting)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151225"/>
                  </a:ext>
                </a:extLst>
              </a:tr>
              <a:tr h="360689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Form of predictor-outcome relationships probably substantially non-linear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729485"/>
                  </a:ext>
                </a:extLst>
              </a:tr>
              <a:tr h="290975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Dependencies between observations </a:t>
                      </a: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(hierarchical models, time-series)</a:t>
                      </a:r>
                      <a:endParaRPr kumimoji="0" lang="en-GB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08007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E1FAB41-8C5E-42BF-9E40-73B434EABE8D}"/>
              </a:ext>
            </a:extLst>
          </p:cNvPr>
          <p:cNvSpPr/>
          <p:nvPr/>
        </p:nvSpPr>
        <p:spPr>
          <a:xfrm>
            <a:off x="838200" y="6225041"/>
            <a:ext cx="10922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Missing data: must be omitted or imputed – imputed within CV folds?</a:t>
            </a:r>
          </a:p>
        </p:txBody>
      </p:sp>
    </p:spTree>
    <p:extLst>
      <p:ext uri="{BB962C8B-B14F-4D97-AF65-F5344CB8AC3E}">
        <p14:creationId xmlns:p14="http://schemas.microsoft.com/office/powerpoint/2010/main" val="203140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06DAC937-85EC-4D6B-9B3C-98E481D6D529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422" y="3283369"/>
            <a:ext cx="1436427" cy="1917630"/>
          </a:xfrm>
          <a:prstGeom prst="rect">
            <a:avLst/>
          </a:prstGeom>
        </p:spPr>
      </p:pic>
      <p:pic>
        <p:nvPicPr>
          <p:cNvPr id="2050" name="Picture 2" descr="Image result for Dr Deborah Agbedjro">
            <a:extLst>
              <a:ext uri="{FF2B5EF4-FFF2-40B4-BE49-F238E27FC236}">
                <a16:creationId xmlns:a16="http://schemas.microsoft.com/office/drawing/2014/main" id="{1E9F6008-72DF-4AE7-A8D0-B4F89529D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00" y="149962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400"/>
            <a:ext cx="11988800" cy="473549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Prof. Daniel Stahl</a:t>
            </a:r>
            <a:r>
              <a:rPr lang="en-GB" sz="2200" dirty="0"/>
              <a:t> (Biostatistics &amp; Health Informatics, NIHR-BRC)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Dr </a:t>
            </a:r>
            <a:r>
              <a:rPr lang="it-IT" dirty="0"/>
              <a:t>Deborah Agbedjro </a:t>
            </a:r>
            <a:r>
              <a:rPr lang="en-GB" sz="2200" dirty="0"/>
              <a:t>(Department of Biostatistics, </a:t>
            </a:r>
            <a:r>
              <a:rPr lang="en-GB" sz="2200" dirty="0" err="1"/>
              <a:t>IoPPN</a:t>
            </a:r>
            <a:r>
              <a:rPr lang="en-GB" sz="2200" dirty="0"/>
              <a:t>)</a:t>
            </a:r>
            <a:endParaRPr lang="it-IT" sz="2200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en-GB" dirty="0"/>
              <a:t>Dr Roland Zahn </a:t>
            </a:r>
            <a:r>
              <a:rPr lang="en-GB" sz="2200" dirty="0"/>
              <a:t>(Centre for Affective Disorders, </a:t>
            </a:r>
            <a:r>
              <a:rPr lang="en-GB" sz="2200" dirty="0" err="1"/>
              <a:t>IoPPN</a:t>
            </a:r>
            <a:r>
              <a:rPr lang="en-GB" sz="2200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Prof. Paola </a:t>
            </a:r>
            <a:r>
              <a:rPr lang="en-GB" dirty="0" err="1"/>
              <a:t>Dazzan</a:t>
            </a:r>
            <a:r>
              <a:rPr lang="en-GB" dirty="0"/>
              <a:t> </a:t>
            </a:r>
            <a:r>
              <a:rPr lang="en-GB" sz="2200" dirty="0"/>
              <a:t>(Psychological Medicine, </a:t>
            </a:r>
            <a:r>
              <a:rPr lang="en-GB" sz="2200" dirty="0" err="1"/>
              <a:t>IoPPN</a:t>
            </a:r>
            <a:r>
              <a:rPr lang="en-GB" sz="2200" dirty="0"/>
              <a:t>)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dirty="0"/>
              <a:t>Maudsley NIHR Biomedical Research Centre</a:t>
            </a:r>
            <a:br>
              <a:rPr lang="en-GB" dirty="0"/>
            </a:br>
            <a:r>
              <a:rPr lang="en-GB" sz="2000" dirty="0"/>
              <a:t>(</a:t>
            </a:r>
            <a:r>
              <a:rPr lang="en-GB" sz="2000" dirty="0">
                <a:hlinkClick r:id="rId5"/>
              </a:rPr>
              <a:t>https://www.maudsleybrc.nihr.ac.uk/</a:t>
            </a:r>
            <a:r>
              <a:rPr lang="en-GB" sz="2000" dirty="0"/>
              <a:t>)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R: A Language and Environment for Statistical Computing </a:t>
            </a:r>
            <a:r>
              <a:rPr lang="en-GB" sz="2000" dirty="0"/>
              <a:t>(</a:t>
            </a:r>
            <a:r>
              <a:rPr lang="en-GB" sz="2000" dirty="0">
                <a:hlinkClick r:id="rId6"/>
              </a:rPr>
              <a:t>www.R-project.org</a:t>
            </a:r>
            <a:r>
              <a:rPr lang="en-GB" sz="2000" dirty="0"/>
              <a:t>)</a:t>
            </a:r>
          </a:p>
          <a:p>
            <a:pPr marL="0" indent="0">
              <a:buNone/>
            </a:pPr>
            <a:r>
              <a:rPr lang="en-GB" dirty="0" err="1"/>
              <a:t>glmnet</a:t>
            </a:r>
            <a:r>
              <a:rPr lang="en-GB" dirty="0"/>
              <a:t> package authors </a:t>
            </a:r>
            <a:r>
              <a:rPr lang="en-GB" sz="2000" dirty="0"/>
              <a:t>(</a:t>
            </a:r>
            <a:r>
              <a:rPr lang="en-GB" sz="2000" dirty="0">
                <a:hlinkClick r:id="rId7"/>
              </a:rPr>
              <a:t>https://cran.r-project.org/web/packages/glmnet/</a:t>
            </a:r>
            <a:r>
              <a:rPr lang="en-GB" sz="2000" dirty="0"/>
              <a:t>)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6269103"/>
            <a:ext cx="2799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andrew.lawrence@kcl.ac.uk</a:t>
            </a:r>
            <a:endParaRPr lang="en-GB" dirty="0"/>
          </a:p>
        </p:txBody>
      </p:sp>
      <p:pic>
        <p:nvPicPr>
          <p:cNvPr id="1028" name="Picture 4" descr="Roland Zah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912" y="2253215"/>
            <a:ext cx="1366819" cy="163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aniel Stahl"/>
          <p:cNvPicPr>
            <a:picLocks noChangeAspect="1" noChangeArrowheads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162" y="471440"/>
            <a:ext cx="1582738" cy="139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45DF39-8E83-4B89-B1E0-208D252F8D7B}"/>
              </a:ext>
            </a:extLst>
          </p:cNvPr>
          <p:cNvSpPr txBox="1"/>
          <p:nvPr/>
        </p:nvSpPr>
        <p:spPr>
          <a:xfrm>
            <a:off x="3256300" y="5903893"/>
            <a:ext cx="88444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800" dirty="0">
                <a:solidFill>
                  <a:srgbClr val="00B0F0"/>
                </a:solidFill>
              </a:rPr>
              <a:t>github.com/AndrewLawrence/</a:t>
            </a:r>
            <a:r>
              <a:rPr lang="en-GB" sz="2800" dirty="0" err="1">
                <a:solidFill>
                  <a:srgbClr val="00B0F0"/>
                </a:solidFill>
              </a:rPr>
              <a:t>dCVnet</a:t>
            </a:r>
            <a:endParaRPr lang="en-GB" sz="2800" dirty="0">
              <a:solidFill>
                <a:srgbClr val="00B0F0"/>
              </a:solidFill>
            </a:endParaRPr>
          </a:p>
          <a:p>
            <a:pPr algn="r"/>
            <a:r>
              <a:rPr lang="en-GB" sz="2800" dirty="0"/>
              <a:t>Lawrence et al 2021 BP:CNN 10.1016/j.bpsc.2021.06.010 </a:t>
            </a:r>
          </a:p>
        </p:txBody>
      </p:sp>
    </p:spTree>
    <p:extLst>
      <p:ext uri="{BB962C8B-B14F-4D97-AF65-F5344CB8AC3E}">
        <p14:creationId xmlns:p14="http://schemas.microsoft.com/office/powerpoint/2010/main" val="2826951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D5873-AD6C-4F8E-80BE-F48C65DA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 in a clinical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8CFE3-39F2-4F57-AD14-3AB7FC8674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1609" y="1984651"/>
                <a:ext cx="581439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utcome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error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8CFE3-39F2-4F57-AD14-3AB7FC867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1609" y="1984651"/>
                <a:ext cx="5814391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C4BEEC2-C310-4569-B830-2F2EA3623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00" y="2813319"/>
            <a:ext cx="3657607" cy="365760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3E53EB-45F2-4162-9E15-95DB6B2C44DA}"/>
              </a:ext>
            </a:extLst>
          </p:cNvPr>
          <p:cNvSpPr txBox="1">
            <a:spLocks/>
          </p:cNvSpPr>
          <p:nvPr/>
        </p:nvSpPr>
        <p:spPr>
          <a:xfrm>
            <a:off x="7174391" y="2428979"/>
            <a:ext cx="4832079" cy="42236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general…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i="1" dirty="0"/>
              <a:t>Expensive to collect more observations -&gt; small sample sizes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i="1" dirty="0"/>
              <a:t>Have good background knowledge about the outcome and predictors from previous research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85E7D7-6572-4C76-9FAD-1B3441F3DB87}"/>
              </a:ext>
            </a:extLst>
          </p:cNvPr>
          <p:cNvCxnSpPr/>
          <p:nvPr/>
        </p:nvCxnSpPr>
        <p:spPr>
          <a:xfrm>
            <a:off x="2186609" y="1298713"/>
            <a:ext cx="0" cy="68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857E3B-431B-4C8B-B003-0177018E01B4}"/>
              </a:ext>
            </a:extLst>
          </p:cNvPr>
          <p:cNvCxnSpPr>
            <a:cxnSpLocks/>
          </p:cNvCxnSpPr>
          <p:nvPr/>
        </p:nvCxnSpPr>
        <p:spPr>
          <a:xfrm>
            <a:off x="5784574" y="1298713"/>
            <a:ext cx="1928191" cy="1033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1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B3F7DE9-7BFB-4B95-BF2B-9FA31A85D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393" y="1600196"/>
            <a:ext cx="3657607" cy="3657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6D5873-AD6C-4F8E-80BE-F48C65DA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Setting: Prediction (vs. Inference)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8CFE3-39F2-4F57-AD14-3AB7FC8674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878" y="1690688"/>
                <a:ext cx="8133515" cy="505743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utcome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error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Prediction: </a:t>
                </a:r>
              </a:p>
              <a:p>
                <a:pPr lvl="1"/>
                <a:r>
                  <a:rPr lang="en-GB" dirty="0"/>
                  <a:t>How useful/accurate is my prediction of outcome based on f(data)?</a:t>
                </a:r>
              </a:p>
              <a:p>
                <a:pPr lvl="1"/>
                <a:r>
                  <a:rPr lang="en-GB" dirty="0"/>
                  <a:t>Particularly concerned with future observations: if I collect new data will predictions derived from f(data) be useful?</a:t>
                </a:r>
                <a:br>
                  <a:rPr lang="en-GB" dirty="0"/>
                </a:br>
                <a:r>
                  <a:rPr lang="en-GB" dirty="0">
                    <a:solidFill>
                      <a:schemeClr val="accent1"/>
                    </a:solidFill>
                  </a:rPr>
                  <a:t>– Overfitting!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Inference: </a:t>
                </a:r>
              </a:p>
              <a:p>
                <a:pPr lvl="1"/>
                <a:r>
                  <a:rPr lang="en-GB" dirty="0"/>
                  <a:t>Explanatory/causal questions</a:t>
                </a:r>
              </a:p>
              <a:p>
                <a:pPr lvl="1"/>
                <a:r>
                  <a:rPr lang="en-GB" dirty="0"/>
                  <a:t>How much do predictors impact the outcome?</a:t>
                </a:r>
                <a:br>
                  <a:rPr lang="en-GB" dirty="0"/>
                </a:br>
                <a:r>
                  <a:rPr lang="en-GB" dirty="0"/>
                  <a:t>(Is X associated with Y?)</a:t>
                </a:r>
              </a:p>
              <a:p>
                <a:pPr lvl="1"/>
                <a:r>
                  <a:rPr lang="en-GB" dirty="0"/>
                  <a:t>If I changed the value of a predictor what might happen to the outcome?</a:t>
                </a:r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8CFE3-39F2-4F57-AD14-3AB7FC867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878" y="1690688"/>
                <a:ext cx="8133515" cy="5057436"/>
              </a:xfrm>
              <a:blipFill>
                <a:blip r:embed="rId4"/>
                <a:stretch>
                  <a:fillRect l="-1199" r="-4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DE4332FD-469E-499A-919B-3EFCC8225C4B}"/>
              </a:ext>
            </a:extLst>
          </p:cNvPr>
          <p:cNvSpPr/>
          <p:nvPr/>
        </p:nvSpPr>
        <p:spPr>
          <a:xfrm>
            <a:off x="0" y="2040834"/>
            <a:ext cx="9077739" cy="209384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24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1EEF96-CC4C-4D4A-A58B-519AFBFA88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15902" y="3016251"/>
            <a:ext cx="3540919" cy="3540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E8279F-D352-4520-AD55-F9F39875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6CAE5-6DC8-4EF9-8418-E97292506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42" y="1690688"/>
            <a:ext cx="10041835" cy="452603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More complicated prediction model -&gt; better prediction </a:t>
            </a:r>
            <a:r>
              <a:rPr lang="en-GB" dirty="0">
                <a:solidFill>
                  <a:schemeClr val="accent2"/>
                </a:solidFill>
              </a:rPr>
              <a:t>when measured in the data used to train the model</a:t>
            </a:r>
          </a:p>
          <a:p>
            <a:r>
              <a:rPr lang="en-GB" dirty="0"/>
              <a:t>Regression: adding any random noise variable will improve performance (when performance is assessed in the data used to train the model)</a:t>
            </a:r>
          </a:p>
          <a:p>
            <a:r>
              <a:rPr lang="en-GB" dirty="0"/>
              <a:t>Neural Networks with enough parameters (and not enough training data) can just encode/memorise input data</a:t>
            </a:r>
          </a:p>
          <a:p>
            <a:r>
              <a:rPr lang="en-GB" dirty="0"/>
              <a:t>Complexity is the number of coefficients or parameters, but depending on the model this can come from:</a:t>
            </a:r>
          </a:p>
          <a:p>
            <a:pPr lvl="1"/>
            <a:r>
              <a:rPr lang="en-GB" dirty="0"/>
              <a:t>adding more predictors</a:t>
            </a:r>
          </a:p>
          <a:p>
            <a:pPr lvl="1"/>
            <a:r>
              <a:rPr lang="en-GB" dirty="0"/>
              <a:t>modelling non-linear relationships for predictors</a:t>
            </a:r>
            <a:br>
              <a:rPr lang="en-GB" dirty="0"/>
            </a:br>
            <a:r>
              <a:rPr lang="en-GB" dirty="0"/>
              <a:t>(quadratic, cubic, splines)</a:t>
            </a:r>
          </a:p>
          <a:p>
            <a:pPr lvl="1"/>
            <a:r>
              <a:rPr lang="en-GB" dirty="0"/>
              <a:t>interaction terms between predictors</a:t>
            </a:r>
          </a:p>
        </p:txBody>
      </p:sp>
    </p:spTree>
    <p:extLst>
      <p:ext uri="{BB962C8B-B14F-4D97-AF65-F5344CB8AC3E}">
        <p14:creationId xmlns:p14="http://schemas.microsoft.com/office/powerpoint/2010/main" val="338542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67F26EE-977F-46C7-9C5B-84D2A90A2C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8893" y="4094565"/>
            <a:ext cx="2548467" cy="2548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C68B31-F5E6-44B9-997F-D9CD2CF2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6D15C-AE8E-4F1D-9302-02C4BDAA3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27" y="1028787"/>
            <a:ext cx="7718778" cy="5685198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Where a model too closely reflects the quirks of a particular set of data</a:t>
            </a:r>
          </a:p>
          <a:p>
            <a:endParaRPr lang="en-GB" dirty="0"/>
          </a:p>
          <a:p>
            <a:r>
              <a:rPr lang="en-GB" dirty="0"/>
              <a:t>The gap between prediction performance on data used to fit the model and performance in new/unseen data: “Generalisation error”</a:t>
            </a:r>
          </a:p>
          <a:p>
            <a:endParaRPr lang="en-GB" dirty="0"/>
          </a:p>
          <a:p>
            <a:r>
              <a:rPr lang="en-GB" dirty="0"/>
              <a:t>All models will overfit to the data they have seen </a:t>
            </a:r>
            <a:r>
              <a:rPr lang="en-GB" sz="2200" dirty="0"/>
              <a:t>(they can simultaneously underfit if they lack complexity)</a:t>
            </a:r>
          </a:p>
          <a:p>
            <a:endParaRPr lang="en-GB" sz="2200" dirty="0"/>
          </a:p>
          <a:p>
            <a:r>
              <a:rPr lang="en-GB" sz="2900" dirty="0"/>
              <a:t>Models with enough training data will not overfit very much.</a:t>
            </a:r>
          </a:p>
          <a:p>
            <a:endParaRPr lang="en-GB" sz="2200" dirty="0"/>
          </a:p>
          <a:p>
            <a:r>
              <a:rPr lang="en-GB" dirty="0"/>
              <a:t>In inferential statistics overfitting causes high variance regression coefficients which show large and unstable changes when data change, and is one reason for rules of thumb like:</a:t>
            </a:r>
          </a:p>
          <a:p>
            <a:pPr lvl="1"/>
            <a:r>
              <a:rPr lang="en-GB" dirty="0"/>
              <a:t>10 cases per predictor (logistic regression)</a:t>
            </a:r>
          </a:p>
          <a:p>
            <a:pPr lvl="1"/>
            <a:r>
              <a:rPr lang="en-GB" dirty="0"/>
              <a:t>10-15 samples per predictor (linear regression)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To diagnose overfitting:</a:t>
            </a:r>
            <a:br>
              <a:rPr lang="en-GB" dirty="0"/>
            </a:br>
            <a:r>
              <a:rPr lang="en-GB" dirty="0"/>
              <a:t>		check performance in unseen data!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A0182-DEFE-4F92-8808-624757E1ECE7}"/>
              </a:ext>
            </a:extLst>
          </p:cNvPr>
          <p:cNvSpPr txBox="1"/>
          <p:nvPr/>
        </p:nvSpPr>
        <p:spPr>
          <a:xfrm>
            <a:off x="10284917" y="1700463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Under-fitting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5FDF7-F10C-4913-9F6D-9AF4E56BA1B2}"/>
              </a:ext>
            </a:extLst>
          </p:cNvPr>
          <p:cNvSpPr txBox="1"/>
          <p:nvPr/>
        </p:nvSpPr>
        <p:spPr>
          <a:xfrm>
            <a:off x="10421814" y="6344653"/>
            <a:ext cx="1262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Over-fitting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132AC-D3AC-415A-8DBA-BFFFACFF36AF}"/>
              </a:ext>
            </a:extLst>
          </p:cNvPr>
          <p:cNvSpPr txBox="1"/>
          <p:nvPr/>
        </p:nvSpPr>
        <p:spPr>
          <a:xfrm>
            <a:off x="10421814" y="4094565"/>
            <a:ext cx="122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“Just right”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7113F-5EF8-4CB9-B28F-2E6898C19F89}"/>
              </a:ext>
            </a:extLst>
          </p:cNvPr>
          <p:cNvGrpSpPr/>
          <p:nvPr/>
        </p:nvGrpSpPr>
        <p:grpSpPr>
          <a:xfrm>
            <a:off x="8261684" y="0"/>
            <a:ext cx="3422912" cy="6858000"/>
            <a:chOff x="8261684" y="0"/>
            <a:chExt cx="3422912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79545B4-B753-445B-B29F-036941E5DC18}"/>
                </a:ext>
              </a:extLst>
            </p:cNvPr>
            <p:cNvGrpSpPr/>
            <p:nvPr/>
          </p:nvGrpSpPr>
          <p:grpSpPr>
            <a:xfrm>
              <a:off x="9458898" y="0"/>
              <a:ext cx="2225698" cy="6858000"/>
              <a:chOff x="9458898" y="0"/>
              <a:chExt cx="2225698" cy="685800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B0A7509-7DA4-4680-BCBC-E61F27830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8898" y="0"/>
                <a:ext cx="2225698" cy="68580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C0C1529-A2B0-43B6-8B5C-AC2DFAE93A45}"/>
                  </a:ext>
                </a:extLst>
              </p:cNvPr>
              <p:cNvSpPr txBox="1"/>
              <p:nvPr/>
            </p:nvSpPr>
            <p:spPr>
              <a:xfrm>
                <a:off x="10284917" y="1700463"/>
                <a:ext cx="1399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rgbClr val="C00000"/>
                    </a:solidFill>
                  </a:rPr>
                  <a:t>Under-fitting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08E6E7-78C5-4FAA-838D-685B8F166638}"/>
                  </a:ext>
                </a:extLst>
              </p:cNvPr>
              <p:cNvSpPr txBox="1"/>
              <p:nvPr/>
            </p:nvSpPr>
            <p:spPr>
              <a:xfrm>
                <a:off x="10421814" y="6344653"/>
                <a:ext cx="1262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rgbClr val="C00000"/>
                    </a:solidFill>
                  </a:rPr>
                  <a:t>Over-fitting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7C7E2E-4365-4865-B88C-6DA9787E2CD3}"/>
                  </a:ext>
                </a:extLst>
              </p:cNvPr>
              <p:cNvSpPr txBox="1"/>
              <p:nvPr/>
            </p:nvSpPr>
            <p:spPr>
              <a:xfrm>
                <a:off x="10421814" y="4094565"/>
                <a:ext cx="1226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accent6">
                        <a:lumMod val="50000"/>
                      </a:schemeClr>
                    </a:solidFill>
                  </a:rPr>
                  <a:t>“Just right”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0E459F0-FA4B-4CED-957A-75878F642E60}"/>
                </a:ext>
              </a:extLst>
            </p:cNvPr>
            <p:cNvGrpSpPr/>
            <p:nvPr/>
          </p:nvGrpSpPr>
          <p:grpSpPr>
            <a:xfrm>
              <a:off x="8261684" y="280554"/>
              <a:ext cx="1210038" cy="626959"/>
              <a:chOff x="8261684" y="280554"/>
              <a:chExt cx="1210038" cy="626959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F73AE42-468C-4DC1-824A-F1A5C5E7786B}"/>
                  </a:ext>
                </a:extLst>
              </p:cNvPr>
              <p:cNvCxnSpPr/>
              <p:nvPr/>
            </p:nvCxnSpPr>
            <p:spPr>
              <a:xfrm>
                <a:off x="8261684" y="465220"/>
                <a:ext cx="368968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B942CE-6D8A-43B5-B17F-D678887A71B8}"/>
                  </a:ext>
                </a:extLst>
              </p:cNvPr>
              <p:cNvSpPr txBox="1"/>
              <p:nvPr/>
            </p:nvSpPr>
            <p:spPr>
              <a:xfrm>
                <a:off x="8677915" y="280554"/>
                <a:ext cx="793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Model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33684C1-767C-4B4F-B885-ED4421A7845A}"/>
                  </a:ext>
                </a:extLst>
              </p:cNvPr>
              <p:cNvCxnSpPr/>
              <p:nvPr/>
            </p:nvCxnSpPr>
            <p:spPr>
              <a:xfrm>
                <a:off x="8261684" y="722847"/>
                <a:ext cx="36896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B792B7-D6E1-4DA4-9D70-8C48D63F9F3D}"/>
                  </a:ext>
                </a:extLst>
              </p:cNvPr>
              <p:cNvSpPr txBox="1"/>
              <p:nvPr/>
            </p:nvSpPr>
            <p:spPr>
              <a:xfrm>
                <a:off x="8677915" y="538181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Actual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385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9342566" y="4403489"/>
            <a:ext cx="3370453" cy="2640013"/>
            <a:chOff x="9342566" y="4403489"/>
            <a:chExt cx="3370453" cy="2640013"/>
          </a:xfrm>
        </p:grpSpPr>
        <p:sp>
          <p:nvSpPr>
            <p:cNvPr id="29" name="TextBox 28"/>
            <p:cNvSpPr txBox="1"/>
            <p:nvPr/>
          </p:nvSpPr>
          <p:spPr>
            <a:xfrm>
              <a:off x="9342566" y="4403489"/>
              <a:ext cx="33704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Key</a:t>
              </a:r>
            </a:p>
            <a:p>
              <a:endParaRPr lang="en-GB" dirty="0"/>
            </a:p>
          </p:txBody>
        </p:sp>
        <p:sp>
          <p:nvSpPr>
            <p:cNvPr id="30" name="Rounded Rectangle 29"/>
            <p:cNvSpPr>
              <a:spLocks noChangeAspect="1"/>
            </p:cNvSpPr>
            <p:nvPr/>
          </p:nvSpPr>
          <p:spPr>
            <a:xfrm>
              <a:off x="9533235" y="5264928"/>
              <a:ext cx="302455" cy="318804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835691" y="5272472"/>
              <a:ext cx="2384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Used to train model</a:t>
              </a:r>
            </a:p>
            <a:p>
              <a:endParaRPr lang="en-GB" dirty="0"/>
            </a:p>
          </p:txBody>
        </p:sp>
        <p:sp>
          <p:nvSpPr>
            <p:cNvPr id="32" name="Rounded Rectangle 31"/>
            <p:cNvSpPr>
              <a:spLocks noChangeAspect="1"/>
            </p:cNvSpPr>
            <p:nvPr/>
          </p:nvSpPr>
          <p:spPr>
            <a:xfrm>
              <a:off x="9533234" y="5683643"/>
              <a:ext cx="302455" cy="31880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835690" y="5691187"/>
              <a:ext cx="2384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Used to test model</a:t>
              </a:r>
            </a:p>
            <a:p>
              <a:endParaRPr lang="en-GB" dirty="0"/>
            </a:p>
          </p:txBody>
        </p:sp>
        <p:sp>
          <p:nvSpPr>
            <p:cNvPr id="34" name="Rounded Rectangle 33"/>
            <p:cNvSpPr>
              <a:spLocks noChangeAspect="1"/>
            </p:cNvSpPr>
            <p:nvPr/>
          </p:nvSpPr>
          <p:spPr>
            <a:xfrm>
              <a:off x="9533233" y="6109018"/>
              <a:ext cx="302455" cy="318804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0070C0"/>
                </a:gs>
              </a:gsLst>
              <a:lin ang="2700000" scaled="0"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835690" y="6120172"/>
              <a:ext cx="23842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Used to both train and test model</a:t>
              </a:r>
            </a:p>
            <a:p>
              <a:endParaRPr lang="en-GB" dirty="0"/>
            </a:p>
          </p:txBody>
        </p:sp>
        <p:sp>
          <p:nvSpPr>
            <p:cNvPr id="71" name="Rounded Rectangle 70"/>
            <p:cNvSpPr>
              <a:spLocks noChangeAspect="1"/>
            </p:cNvSpPr>
            <p:nvPr/>
          </p:nvSpPr>
          <p:spPr>
            <a:xfrm>
              <a:off x="9533232" y="4810299"/>
              <a:ext cx="302455" cy="31880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835688" y="4817843"/>
              <a:ext cx="2384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Observation</a:t>
              </a:r>
            </a:p>
            <a:p>
              <a:endParaRPr lang="en-GB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304480" y="2332644"/>
            <a:ext cx="10747515" cy="625642"/>
            <a:chOff x="304480" y="2332644"/>
            <a:chExt cx="10747515" cy="625642"/>
          </a:xfrm>
        </p:grpSpPr>
        <p:sp>
          <p:nvSpPr>
            <p:cNvPr id="38" name="Rounded Rectangle 37"/>
            <p:cNvSpPr/>
            <p:nvPr/>
          </p:nvSpPr>
          <p:spPr>
            <a:xfrm>
              <a:off x="304480" y="2332644"/>
              <a:ext cx="593558" cy="62564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898038" y="2332644"/>
              <a:ext cx="593558" cy="62564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491596" y="2332644"/>
              <a:ext cx="593558" cy="62564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2085154" y="2332644"/>
              <a:ext cx="593558" cy="62564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2678712" y="2332644"/>
              <a:ext cx="593558" cy="62564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3272272" y="2332644"/>
              <a:ext cx="593558" cy="625642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3865830" y="2332644"/>
              <a:ext cx="593558" cy="625642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4459388" y="2332644"/>
              <a:ext cx="593558" cy="625642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052946" y="2332644"/>
              <a:ext cx="593558" cy="625642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5646504" y="2332644"/>
              <a:ext cx="593558" cy="625642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571555" y="2353077"/>
              <a:ext cx="34804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Hold out (C)V </a:t>
              </a:r>
              <a:r>
                <a:rPr lang="en-GB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(50%)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20313" y="2353076"/>
              <a:ext cx="6639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x 1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04480" y="4555923"/>
            <a:ext cx="8951575" cy="1097651"/>
            <a:chOff x="304480" y="3412416"/>
            <a:chExt cx="8951575" cy="1097651"/>
          </a:xfrm>
        </p:grpSpPr>
        <p:sp>
          <p:nvSpPr>
            <p:cNvPr id="49" name="Rounded Rectangle 48"/>
            <p:cNvSpPr/>
            <p:nvPr/>
          </p:nvSpPr>
          <p:spPr>
            <a:xfrm>
              <a:off x="304480" y="3412416"/>
              <a:ext cx="593558" cy="62564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898038" y="3412416"/>
              <a:ext cx="593558" cy="62564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491596" y="3412416"/>
              <a:ext cx="593558" cy="62564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2085154" y="3412416"/>
              <a:ext cx="593558" cy="62564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2678712" y="3412416"/>
              <a:ext cx="593558" cy="62564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3272272" y="3412416"/>
              <a:ext cx="593558" cy="62564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865830" y="3412416"/>
              <a:ext cx="593558" cy="62564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4459388" y="3412416"/>
              <a:ext cx="593558" cy="62564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52946" y="3412416"/>
              <a:ext cx="593558" cy="625642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5646504" y="3412416"/>
              <a:ext cx="593558" cy="625642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571555" y="3432849"/>
              <a:ext cx="168450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k-fold CV</a:t>
              </a:r>
              <a:br>
                <a:rPr lang="en-GB" sz="3200" dirty="0"/>
              </a:br>
              <a:r>
                <a:rPr lang="en-GB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(k=5)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624753" y="3432849"/>
              <a:ext cx="6415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x k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97398" y="3411632"/>
            <a:ext cx="10454551" cy="634274"/>
            <a:chOff x="304480" y="4550795"/>
            <a:chExt cx="10454551" cy="634274"/>
          </a:xfrm>
        </p:grpSpPr>
        <p:sp>
          <p:nvSpPr>
            <p:cNvPr id="60" name="Rounded Rectangle 59"/>
            <p:cNvSpPr/>
            <p:nvPr/>
          </p:nvSpPr>
          <p:spPr>
            <a:xfrm>
              <a:off x="304480" y="4559427"/>
              <a:ext cx="593558" cy="62564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898038" y="4559427"/>
              <a:ext cx="593558" cy="62564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491596" y="4559427"/>
              <a:ext cx="593558" cy="62564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085154" y="4559427"/>
              <a:ext cx="593558" cy="62564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2678712" y="4559427"/>
              <a:ext cx="593558" cy="62564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3272272" y="4559427"/>
              <a:ext cx="593558" cy="62564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865830" y="4559427"/>
              <a:ext cx="593558" cy="62564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4459388" y="4559427"/>
              <a:ext cx="593558" cy="62564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5052946" y="4559427"/>
              <a:ext cx="593558" cy="62564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5646504" y="4559427"/>
              <a:ext cx="593558" cy="625642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571555" y="4579860"/>
              <a:ext cx="31874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Leave One Out CV</a:t>
              </a:r>
              <a:endParaRPr lang="en-GB" sz="3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666800" y="4550795"/>
              <a:ext cx="6719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x n</a:t>
              </a:r>
            </a:p>
          </p:txBody>
        </p:sp>
      </p:grpSp>
      <p:sp>
        <p:nvSpPr>
          <p:cNvPr id="81" name="Title 1"/>
          <p:cNvSpPr>
            <a:spLocks noGrp="1"/>
          </p:cNvSpPr>
          <p:nvPr>
            <p:ph type="title"/>
          </p:nvPr>
        </p:nvSpPr>
        <p:spPr>
          <a:xfrm>
            <a:off x="91925" y="16011"/>
            <a:ext cx="10515600" cy="1325563"/>
          </a:xfrm>
        </p:spPr>
        <p:txBody>
          <a:bodyPr/>
          <a:lstStyle/>
          <a:p>
            <a:r>
              <a:rPr lang="en-GB" dirty="0"/>
              <a:t>Cross-validation (CV)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04480" y="484593"/>
            <a:ext cx="9696586" cy="1352227"/>
            <a:chOff x="304480" y="484593"/>
            <a:chExt cx="9696586" cy="1352227"/>
          </a:xfrm>
        </p:grpSpPr>
        <p:grpSp>
          <p:nvGrpSpPr>
            <p:cNvPr id="82" name="Group 81"/>
            <p:cNvGrpSpPr/>
            <p:nvPr/>
          </p:nvGrpSpPr>
          <p:grpSpPr>
            <a:xfrm>
              <a:off x="304480" y="1211178"/>
              <a:ext cx="9696586" cy="625642"/>
              <a:chOff x="304480" y="1211178"/>
              <a:chExt cx="9696586" cy="625642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304480" y="1211178"/>
                <a:ext cx="593558" cy="625642"/>
              </a:xfrm>
              <a:prstGeom prst="roundRect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0070C0"/>
                  </a:gs>
                </a:gsLst>
                <a:lin ang="2700000" scaled="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898038" y="1211178"/>
                <a:ext cx="593558" cy="625642"/>
              </a:xfrm>
              <a:prstGeom prst="roundRect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0070C0"/>
                  </a:gs>
                </a:gsLst>
                <a:lin ang="2700000" scaled="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1491596" y="1211178"/>
                <a:ext cx="593558" cy="625642"/>
              </a:xfrm>
              <a:prstGeom prst="roundRect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0070C0"/>
                  </a:gs>
                </a:gsLst>
                <a:lin ang="2700000" scaled="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2085154" y="1211178"/>
                <a:ext cx="593558" cy="625642"/>
              </a:xfrm>
              <a:prstGeom prst="roundRect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0070C0"/>
                  </a:gs>
                </a:gsLst>
                <a:lin ang="2700000" scaled="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2678712" y="1211178"/>
                <a:ext cx="593558" cy="625642"/>
              </a:xfrm>
              <a:prstGeom prst="roundRect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0070C0"/>
                  </a:gs>
                </a:gsLst>
                <a:lin ang="2700000" scaled="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3272272" y="1211178"/>
                <a:ext cx="593558" cy="625642"/>
              </a:xfrm>
              <a:prstGeom prst="roundRect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0070C0"/>
                  </a:gs>
                </a:gsLst>
                <a:lin ang="2700000" scaled="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865830" y="1211178"/>
                <a:ext cx="593558" cy="625642"/>
              </a:xfrm>
              <a:prstGeom prst="roundRect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0070C0"/>
                  </a:gs>
                </a:gsLst>
                <a:lin ang="2700000" scaled="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4459388" y="1211178"/>
                <a:ext cx="593558" cy="625642"/>
              </a:xfrm>
              <a:prstGeom prst="roundRect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0070C0"/>
                  </a:gs>
                </a:gsLst>
                <a:lin ang="2700000" scaled="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5052946" y="1211178"/>
                <a:ext cx="593558" cy="625642"/>
              </a:xfrm>
              <a:prstGeom prst="roundRect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0070C0"/>
                  </a:gs>
                </a:gsLst>
                <a:lin ang="2700000" scaled="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5646504" y="1211178"/>
                <a:ext cx="593558" cy="625642"/>
              </a:xfrm>
              <a:prstGeom prst="roundRect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0070C0"/>
                  </a:gs>
                </a:gsLst>
                <a:lin ang="2700000" scaled="0"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571555" y="1231611"/>
                <a:ext cx="24295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200" dirty="0"/>
                  <a:t>No Validation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6620313" y="1231611"/>
                <a:ext cx="6639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200" dirty="0"/>
                  <a:t>x 1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6475243" y="484593"/>
              <a:ext cx="9541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/>
                <a:t># Models</a:t>
              </a:r>
            </a:p>
            <a:p>
              <a:pPr algn="ctr"/>
              <a:r>
                <a:rPr lang="en-GB" sz="1600" dirty="0"/>
                <a:t>fit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00660" y="4025472"/>
            <a:ext cx="5816171" cy="381902"/>
            <a:chOff x="200660" y="4025472"/>
            <a:chExt cx="5816171" cy="381902"/>
          </a:xfrm>
        </p:grpSpPr>
        <p:grpSp>
          <p:nvGrpSpPr>
            <p:cNvPr id="2" name="Group 1"/>
            <p:cNvGrpSpPr/>
            <p:nvPr/>
          </p:nvGrpSpPr>
          <p:grpSpPr>
            <a:xfrm>
              <a:off x="466405" y="4144503"/>
              <a:ext cx="1557443" cy="156411"/>
              <a:chOff x="959981" y="5691187"/>
              <a:chExt cx="1557443" cy="156411"/>
            </a:xfrm>
          </p:grpSpPr>
          <p:sp>
            <p:nvSpPr>
              <p:cNvPr id="74" name="Rounded Rectangle 73"/>
              <p:cNvSpPr>
                <a:spLocks noChangeAspect="1"/>
              </p:cNvSpPr>
              <p:nvPr/>
            </p:nvSpPr>
            <p:spPr>
              <a:xfrm>
                <a:off x="959981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ounded Rectangle 74"/>
              <p:cNvSpPr>
                <a:spLocks noChangeAspect="1"/>
              </p:cNvSpPr>
              <p:nvPr/>
            </p:nvSpPr>
            <p:spPr>
              <a:xfrm>
                <a:off x="1117463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ounded Rectangle 79"/>
              <p:cNvSpPr>
                <a:spLocks noChangeAspect="1"/>
              </p:cNvSpPr>
              <p:nvPr/>
            </p:nvSpPr>
            <p:spPr>
              <a:xfrm>
                <a:off x="1274945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ounded Rectangle 85"/>
              <p:cNvSpPr>
                <a:spLocks noChangeAspect="1"/>
              </p:cNvSpPr>
              <p:nvPr/>
            </p:nvSpPr>
            <p:spPr>
              <a:xfrm>
                <a:off x="1429268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ounded Rectangle 88"/>
              <p:cNvSpPr>
                <a:spLocks noChangeAspect="1"/>
              </p:cNvSpPr>
              <p:nvPr/>
            </p:nvSpPr>
            <p:spPr>
              <a:xfrm>
                <a:off x="1585591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Rounded Rectangle 89"/>
              <p:cNvSpPr>
                <a:spLocks noChangeAspect="1"/>
              </p:cNvSpPr>
              <p:nvPr/>
            </p:nvSpPr>
            <p:spPr>
              <a:xfrm>
                <a:off x="174191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Rounded Rectangle 90"/>
              <p:cNvSpPr>
                <a:spLocks noChangeAspect="1"/>
              </p:cNvSpPr>
              <p:nvPr/>
            </p:nvSpPr>
            <p:spPr>
              <a:xfrm>
                <a:off x="189939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Rounded Rectangle 91"/>
              <p:cNvSpPr>
                <a:spLocks noChangeAspect="1"/>
              </p:cNvSpPr>
              <p:nvPr/>
            </p:nvSpPr>
            <p:spPr>
              <a:xfrm>
                <a:off x="205501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Rounded Rectangle 92"/>
              <p:cNvSpPr>
                <a:spLocks noChangeAspect="1"/>
              </p:cNvSpPr>
              <p:nvPr/>
            </p:nvSpPr>
            <p:spPr>
              <a:xfrm>
                <a:off x="2212024" y="5691187"/>
                <a:ext cx="148390" cy="156411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Rounded Rectangle 93"/>
              <p:cNvSpPr>
                <a:spLocks noChangeAspect="1"/>
              </p:cNvSpPr>
              <p:nvPr/>
            </p:nvSpPr>
            <p:spPr>
              <a:xfrm>
                <a:off x="236903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2252343" y="4144503"/>
              <a:ext cx="1557443" cy="156411"/>
              <a:chOff x="959981" y="5691187"/>
              <a:chExt cx="1557443" cy="156411"/>
            </a:xfrm>
          </p:grpSpPr>
          <p:sp>
            <p:nvSpPr>
              <p:cNvPr id="96" name="Rounded Rectangle 95"/>
              <p:cNvSpPr>
                <a:spLocks noChangeAspect="1"/>
              </p:cNvSpPr>
              <p:nvPr/>
            </p:nvSpPr>
            <p:spPr>
              <a:xfrm>
                <a:off x="959981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" name="Rounded Rectangle 96"/>
              <p:cNvSpPr>
                <a:spLocks noChangeAspect="1"/>
              </p:cNvSpPr>
              <p:nvPr/>
            </p:nvSpPr>
            <p:spPr>
              <a:xfrm>
                <a:off x="1117463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Rounded Rectangle 97"/>
              <p:cNvSpPr>
                <a:spLocks noChangeAspect="1"/>
              </p:cNvSpPr>
              <p:nvPr/>
            </p:nvSpPr>
            <p:spPr>
              <a:xfrm>
                <a:off x="1274945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Rounded Rectangle 98"/>
              <p:cNvSpPr>
                <a:spLocks noChangeAspect="1"/>
              </p:cNvSpPr>
              <p:nvPr/>
            </p:nvSpPr>
            <p:spPr>
              <a:xfrm>
                <a:off x="1429268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Rounded Rectangle 99"/>
              <p:cNvSpPr>
                <a:spLocks noChangeAspect="1"/>
              </p:cNvSpPr>
              <p:nvPr/>
            </p:nvSpPr>
            <p:spPr>
              <a:xfrm>
                <a:off x="1585591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Rounded Rectangle 100"/>
              <p:cNvSpPr>
                <a:spLocks noChangeAspect="1"/>
              </p:cNvSpPr>
              <p:nvPr/>
            </p:nvSpPr>
            <p:spPr>
              <a:xfrm>
                <a:off x="174191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Rounded Rectangle 101"/>
              <p:cNvSpPr>
                <a:spLocks noChangeAspect="1"/>
              </p:cNvSpPr>
              <p:nvPr/>
            </p:nvSpPr>
            <p:spPr>
              <a:xfrm>
                <a:off x="189939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Rounded Rectangle 102"/>
              <p:cNvSpPr>
                <a:spLocks noChangeAspect="1"/>
              </p:cNvSpPr>
              <p:nvPr/>
            </p:nvSpPr>
            <p:spPr>
              <a:xfrm>
                <a:off x="2055014" y="5691187"/>
                <a:ext cx="148390" cy="156411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Rounded Rectangle 103"/>
              <p:cNvSpPr>
                <a:spLocks noChangeAspect="1"/>
              </p:cNvSpPr>
              <p:nvPr/>
            </p:nvSpPr>
            <p:spPr>
              <a:xfrm>
                <a:off x="221202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Rounded Rectangle 104"/>
              <p:cNvSpPr>
                <a:spLocks noChangeAspect="1"/>
              </p:cNvSpPr>
              <p:nvPr/>
            </p:nvSpPr>
            <p:spPr>
              <a:xfrm>
                <a:off x="236903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200660" y="403804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994810" y="402547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4459388" y="4144503"/>
              <a:ext cx="1557443" cy="156411"/>
              <a:chOff x="959981" y="5691187"/>
              <a:chExt cx="1557443" cy="156411"/>
            </a:xfrm>
          </p:grpSpPr>
          <p:sp>
            <p:nvSpPr>
              <p:cNvPr id="108" name="Rounded Rectangle 107"/>
              <p:cNvSpPr>
                <a:spLocks noChangeAspect="1"/>
              </p:cNvSpPr>
              <p:nvPr/>
            </p:nvSpPr>
            <p:spPr>
              <a:xfrm>
                <a:off x="959981" y="5691187"/>
                <a:ext cx="148390" cy="156411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Rounded Rectangle 108"/>
              <p:cNvSpPr>
                <a:spLocks noChangeAspect="1"/>
              </p:cNvSpPr>
              <p:nvPr/>
            </p:nvSpPr>
            <p:spPr>
              <a:xfrm>
                <a:off x="1117463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Rounded Rectangle 109"/>
              <p:cNvSpPr>
                <a:spLocks noChangeAspect="1"/>
              </p:cNvSpPr>
              <p:nvPr/>
            </p:nvSpPr>
            <p:spPr>
              <a:xfrm>
                <a:off x="1274945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Rounded Rectangle 110"/>
              <p:cNvSpPr>
                <a:spLocks noChangeAspect="1"/>
              </p:cNvSpPr>
              <p:nvPr/>
            </p:nvSpPr>
            <p:spPr>
              <a:xfrm>
                <a:off x="1429268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2" name="Rounded Rectangle 111"/>
              <p:cNvSpPr>
                <a:spLocks noChangeAspect="1"/>
              </p:cNvSpPr>
              <p:nvPr/>
            </p:nvSpPr>
            <p:spPr>
              <a:xfrm>
                <a:off x="1585591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Rounded Rectangle 112"/>
              <p:cNvSpPr>
                <a:spLocks noChangeAspect="1"/>
              </p:cNvSpPr>
              <p:nvPr/>
            </p:nvSpPr>
            <p:spPr>
              <a:xfrm>
                <a:off x="174191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Rounded Rectangle 113"/>
              <p:cNvSpPr>
                <a:spLocks noChangeAspect="1"/>
              </p:cNvSpPr>
              <p:nvPr/>
            </p:nvSpPr>
            <p:spPr>
              <a:xfrm>
                <a:off x="189939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Rounded Rectangle 114"/>
              <p:cNvSpPr>
                <a:spLocks noChangeAspect="1"/>
              </p:cNvSpPr>
              <p:nvPr/>
            </p:nvSpPr>
            <p:spPr>
              <a:xfrm>
                <a:off x="205501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Rounded Rectangle 115"/>
              <p:cNvSpPr>
                <a:spLocks noChangeAspect="1"/>
              </p:cNvSpPr>
              <p:nvPr/>
            </p:nvSpPr>
            <p:spPr>
              <a:xfrm>
                <a:off x="221202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7" name="Rounded Rectangle 116"/>
              <p:cNvSpPr>
                <a:spLocks noChangeAspect="1"/>
              </p:cNvSpPr>
              <p:nvPr/>
            </p:nvSpPr>
            <p:spPr>
              <a:xfrm>
                <a:off x="236903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8" name="TextBox 117"/>
            <p:cNvSpPr txBox="1"/>
            <p:nvPr/>
          </p:nvSpPr>
          <p:spPr>
            <a:xfrm>
              <a:off x="3780591" y="4025472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 … +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200660" y="5181565"/>
            <a:ext cx="5816171" cy="381902"/>
            <a:chOff x="200660" y="4025472"/>
            <a:chExt cx="5816171" cy="381902"/>
          </a:xfrm>
        </p:grpSpPr>
        <p:grpSp>
          <p:nvGrpSpPr>
            <p:cNvPr id="121" name="Group 120"/>
            <p:cNvGrpSpPr/>
            <p:nvPr/>
          </p:nvGrpSpPr>
          <p:grpSpPr>
            <a:xfrm>
              <a:off x="466405" y="4144503"/>
              <a:ext cx="1557443" cy="156411"/>
              <a:chOff x="959981" y="5691187"/>
              <a:chExt cx="1557443" cy="156411"/>
            </a:xfrm>
          </p:grpSpPr>
          <p:sp>
            <p:nvSpPr>
              <p:cNvPr id="147" name="Rounded Rectangle 146"/>
              <p:cNvSpPr>
                <a:spLocks noChangeAspect="1"/>
              </p:cNvSpPr>
              <p:nvPr/>
            </p:nvSpPr>
            <p:spPr>
              <a:xfrm>
                <a:off x="959981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8" name="Rounded Rectangle 147"/>
              <p:cNvSpPr>
                <a:spLocks noChangeAspect="1"/>
              </p:cNvSpPr>
              <p:nvPr/>
            </p:nvSpPr>
            <p:spPr>
              <a:xfrm>
                <a:off x="1117463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9" name="Rounded Rectangle 148"/>
              <p:cNvSpPr>
                <a:spLocks noChangeAspect="1"/>
              </p:cNvSpPr>
              <p:nvPr/>
            </p:nvSpPr>
            <p:spPr>
              <a:xfrm>
                <a:off x="1274945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Rounded Rectangle 149"/>
              <p:cNvSpPr>
                <a:spLocks noChangeAspect="1"/>
              </p:cNvSpPr>
              <p:nvPr/>
            </p:nvSpPr>
            <p:spPr>
              <a:xfrm>
                <a:off x="1429268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1" name="Rounded Rectangle 150"/>
              <p:cNvSpPr>
                <a:spLocks noChangeAspect="1"/>
              </p:cNvSpPr>
              <p:nvPr/>
            </p:nvSpPr>
            <p:spPr>
              <a:xfrm>
                <a:off x="1585591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2" name="Rounded Rectangle 151"/>
              <p:cNvSpPr>
                <a:spLocks noChangeAspect="1"/>
              </p:cNvSpPr>
              <p:nvPr/>
            </p:nvSpPr>
            <p:spPr>
              <a:xfrm>
                <a:off x="174191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3" name="Rounded Rectangle 152"/>
              <p:cNvSpPr>
                <a:spLocks noChangeAspect="1"/>
              </p:cNvSpPr>
              <p:nvPr/>
            </p:nvSpPr>
            <p:spPr>
              <a:xfrm>
                <a:off x="1899394" y="5691187"/>
                <a:ext cx="148390" cy="156411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4" name="Rounded Rectangle 153"/>
              <p:cNvSpPr>
                <a:spLocks noChangeAspect="1"/>
              </p:cNvSpPr>
              <p:nvPr/>
            </p:nvSpPr>
            <p:spPr>
              <a:xfrm>
                <a:off x="2055014" y="5691187"/>
                <a:ext cx="148390" cy="156411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5" name="Rounded Rectangle 154"/>
              <p:cNvSpPr>
                <a:spLocks noChangeAspect="1"/>
              </p:cNvSpPr>
              <p:nvPr/>
            </p:nvSpPr>
            <p:spPr>
              <a:xfrm>
                <a:off x="221202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6" name="Rounded Rectangle 155"/>
              <p:cNvSpPr>
                <a:spLocks noChangeAspect="1"/>
              </p:cNvSpPr>
              <p:nvPr/>
            </p:nvSpPr>
            <p:spPr>
              <a:xfrm>
                <a:off x="236903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2252343" y="4144503"/>
              <a:ext cx="1557443" cy="156411"/>
              <a:chOff x="959981" y="5691187"/>
              <a:chExt cx="1557443" cy="156411"/>
            </a:xfrm>
          </p:grpSpPr>
          <p:sp>
            <p:nvSpPr>
              <p:cNvPr id="137" name="Rounded Rectangle 136"/>
              <p:cNvSpPr>
                <a:spLocks noChangeAspect="1"/>
              </p:cNvSpPr>
              <p:nvPr/>
            </p:nvSpPr>
            <p:spPr>
              <a:xfrm>
                <a:off x="959981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8" name="Rounded Rectangle 137"/>
              <p:cNvSpPr>
                <a:spLocks noChangeAspect="1"/>
              </p:cNvSpPr>
              <p:nvPr/>
            </p:nvSpPr>
            <p:spPr>
              <a:xfrm>
                <a:off x="1117463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9" name="Rounded Rectangle 138"/>
              <p:cNvSpPr>
                <a:spLocks noChangeAspect="1"/>
              </p:cNvSpPr>
              <p:nvPr/>
            </p:nvSpPr>
            <p:spPr>
              <a:xfrm>
                <a:off x="1274945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0" name="Rounded Rectangle 139"/>
              <p:cNvSpPr>
                <a:spLocks noChangeAspect="1"/>
              </p:cNvSpPr>
              <p:nvPr/>
            </p:nvSpPr>
            <p:spPr>
              <a:xfrm>
                <a:off x="1429268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1" name="Rounded Rectangle 140"/>
              <p:cNvSpPr>
                <a:spLocks noChangeAspect="1"/>
              </p:cNvSpPr>
              <p:nvPr/>
            </p:nvSpPr>
            <p:spPr>
              <a:xfrm>
                <a:off x="1585591" y="5691187"/>
                <a:ext cx="148390" cy="156411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2" name="Rounded Rectangle 141"/>
              <p:cNvSpPr>
                <a:spLocks noChangeAspect="1"/>
              </p:cNvSpPr>
              <p:nvPr/>
            </p:nvSpPr>
            <p:spPr>
              <a:xfrm>
                <a:off x="1741914" y="5691187"/>
                <a:ext cx="148390" cy="156411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3" name="Rounded Rectangle 142"/>
              <p:cNvSpPr>
                <a:spLocks noChangeAspect="1"/>
              </p:cNvSpPr>
              <p:nvPr/>
            </p:nvSpPr>
            <p:spPr>
              <a:xfrm>
                <a:off x="189939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4" name="Rounded Rectangle 143"/>
              <p:cNvSpPr>
                <a:spLocks noChangeAspect="1"/>
              </p:cNvSpPr>
              <p:nvPr/>
            </p:nvSpPr>
            <p:spPr>
              <a:xfrm>
                <a:off x="205501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5" name="Rounded Rectangle 144"/>
              <p:cNvSpPr>
                <a:spLocks noChangeAspect="1"/>
              </p:cNvSpPr>
              <p:nvPr/>
            </p:nvSpPr>
            <p:spPr>
              <a:xfrm>
                <a:off x="221202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6" name="Rounded Rectangle 145"/>
              <p:cNvSpPr>
                <a:spLocks noChangeAspect="1"/>
              </p:cNvSpPr>
              <p:nvPr/>
            </p:nvSpPr>
            <p:spPr>
              <a:xfrm>
                <a:off x="236903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200660" y="403804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994810" y="402547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4459388" y="4144503"/>
              <a:ext cx="1557443" cy="156411"/>
              <a:chOff x="959981" y="5691187"/>
              <a:chExt cx="1557443" cy="156411"/>
            </a:xfrm>
          </p:grpSpPr>
          <p:sp>
            <p:nvSpPr>
              <p:cNvPr id="127" name="Rounded Rectangle 126"/>
              <p:cNvSpPr>
                <a:spLocks noChangeAspect="1"/>
              </p:cNvSpPr>
              <p:nvPr/>
            </p:nvSpPr>
            <p:spPr>
              <a:xfrm>
                <a:off x="959981" y="5691187"/>
                <a:ext cx="148390" cy="156411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Rounded Rectangle 127"/>
              <p:cNvSpPr>
                <a:spLocks noChangeAspect="1"/>
              </p:cNvSpPr>
              <p:nvPr/>
            </p:nvSpPr>
            <p:spPr>
              <a:xfrm>
                <a:off x="1117463" y="5691187"/>
                <a:ext cx="148390" cy="156411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Rounded Rectangle 128"/>
              <p:cNvSpPr>
                <a:spLocks noChangeAspect="1"/>
              </p:cNvSpPr>
              <p:nvPr/>
            </p:nvSpPr>
            <p:spPr>
              <a:xfrm>
                <a:off x="1274945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Rounded Rectangle 129"/>
              <p:cNvSpPr>
                <a:spLocks noChangeAspect="1"/>
              </p:cNvSpPr>
              <p:nvPr/>
            </p:nvSpPr>
            <p:spPr>
              <a:xfrm>
                <a:off x="1429268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Rounded Rectangle 130"/>
              <p:cNvSpPr>
                <a:spLocks noChangeAspect="1"/>
              </p:cNvSpPr>
              <p:nvPr/>
            </p:nvSpPr>
            <p:spPr>
              <a:xfrm>
                <a:off x="1585591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Rounded Rectangle 131"/>
              <p:cNvSpPr>
                <a:spLocks noChangeAspect="1"/>
              </p:cNvSpPr>
              <p:nvPr/>
            </p:nvSpPr>
            <p:spPr>
              <a:xfrm>
                <a:off x="174191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Rounded Rectangle 132"/>
              <p:cNvSpPr>
                <a:spLocks noChangeAspect="1"/>
              </p:cNvSpPr>
              <p:nvPr/>
            </p:nvSpPr>
            <p:spPr>
              <a:xfrm>
                <a:off x="189939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Rounded Rectangle 133"/>
              <p:cNvSpPr>
                <a:spLocks noChangeAspect="1"/>
              </p:cNvSpPr>
              <p:nvPr/>
            </p:nvSpPr>
            <p:spPr>
              <a:xfrm>
                <a:off x="205501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Rounded Rectangle 134"/>
              <p:cNvSpPr>
                <a:spLocks noChangeAspect="1"/>
              </p:cNvSpPr>
              <p:nvPr/>
            </p:nvSpPr>
            <p:spPr>
              <a:xfrm>
                <a:off x="221202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Rounded Rectangle 135"/>
              <p:cNvSpPr>
                <a:spLocks noChangeAspect="1"/>
              </p:cNvSpPr>
              <p:nvPr/>
            </p:nvSpPr>
            <p:spPr>
              <a:xfrm>
                <a:off x="2369034" y="5691187"/>
                <a:ext cx="148390" cy="15641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3780591" y="4025472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 … +</a:t>
              </a:r>
            </a:p>
          </p:txBody>
        </p:sp>
      </p:grpSp>
      <p:sp>
        <p:nvSpPr>
          <p:cNvPr id="157" name="Title 1">
            <a:extLst>
              <a:ext uri="{FF2B5EF4-FFF2-40B4-BE49-F238E27FC236}">
                <a16:creationId xmlns:a16="http://schemas.microsoft.com/office/drawing/2014/main" id="{0AC0DD3B-18FB-4640-9FA8-D2EB01650B28}"/>
              </a:ext>
            </a:extLst>
          </p:cNvPr>
          <p:cNvSpPr txBox="1">
            <a:spLocks/>
          </p:cNvSpPr>
          <p:nvPr/>
        </p:nvSpPr>
        <p:spPr>
          <a:xfrm>
            <a:off x="929759" y="5665207"/>
            <a:ext cx="10515600" cy="1077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- what type of CV?</a:t>
            </a:r>
          </a:p>
        </p:txBody>
      </p:sp>
    </p:spTree>
    <p:extLst>
      <p:ext uri="{BB962C8B-B14F-4D97-AF65-F5344CB8AC3E}">
        <p14:creationId xmlns:p14="http://schemas.microsoft.com/office/powerpoint/2010/main" val="108498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</p:bldLst>
  </p:timing>
</p:sld>
</file>

<file path=ppt/theme/theme1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20060</TotalTime>
  <Words>3479</Words>
  <Application>Microsoft Office PowerPoint</Application>
  <PresentationFormat>Widescreen</PresentationFormat>
  <Paragraphs>469</Paragraphs>
  <Slides>43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Consolas</vt:lpstr>
      <vt:lpstr>Office Theme</vt:lpstr>
      <vt:lpstr>Office Theme</vt:lpstr>
      <vt:lpstr>Introduction to dCVnet software for clinical prediction</vt:lpstr>
      <vt:lpstr>PowerPoint Presentation</vt:lpstr>
      <vt:lpstr>Preliminaries</vt:lpstr>
      <vt:lpstr>PowerPoint Presentation</vt:lpstr>
      <vt:lpstr>Prediction in a clinical setting</vt:lpstr>
      <vt:lpstr>Setting: Prediction (vs. Inference)</vt:lpstr>
      <vt:lpstr>Overfitting</vt:lpstr>
      <vt:lpstr>Overfitting</vt:lpstr>
      <vt:lpstr>Cross-validation (CV)</vt:lpstr>
      <vt:lpstr>PowerPoint Presentation</vt:lpstr>
      <vt:lpstr>Cross-validation Additional Points &amp; Pitfalls</vt:lpstr>
      <vt:lpstr>What to do if there is overfitting?</vt:lpstr>
      <vt:lpstr>What is Regularisation?</vt:lpstr>
      <vt:lpstr>Regularisation</vt:lpstr>
      <vt:lpstr>Regularisation</vt:lpstr>
      <vt:lpstr>Regularisation and cross-validation: Hyperparameters</vt:lpstr>
      <vt:lpstr>Regularisation and cross-validation: Hyperparameters</vt:lpstr>
      <vt:lpstr>Double (nested) k-fold cross-validation</vt:lpstr>
      <vt:lpstr>PowerPoint Presentation</vt:lpstr>
      <vt:lpstr>PowerPoint Presentation</vt:lpstr>
      <vt:lpstr>PowerPoint Presentation</vt:lpstr>
      <vt:lpstr>Getting Started</vt:lpstr>
      <vt:lpstr>PowerPoint Presentation</vt:lpstr>
      <vt:lpstr>Running dCVnet</vt:lpstr>
      <vt:lpstr>Running dCVnet</vt:lpstr>
      <vt:lpstr>PowerPoint Presentation</vt:lpstr>
      <vt:lpstr>PowerPoint Presentation</vt:lpstr>
      <vt:lpstr>PowerPoint Presentation</vt:lpstr>
      <vt:lpstr>PowerPoint Presentation</vt:lpstr>
      <vt:lpstr>Output</vt:lpstr>
      <vt:lpstr>Example Tuning Plot</vt:lpstr>
      <vt:lpstr>PowerPoint Presentation</vt:lpstr>
      <vt:lpstr>PowerPoint Presentation</vt:lpstr>
      <vt:lpstr>PowerPoint Presentation</vt:lpstr>
      <vt:lpstr>dCVnet Recipe</vt:lpstr>
      <vt:lpstr>Running dCVnet: CV options</vt:lpstr>
      <vt:lpstr>Running dCVnet: LASSO with many predictors</vt:lpstr>
      <vt:lpstr>dCVnet is… documented</vt:lpstr>
      <vt:lpstr>dCVnet has…  help and examples</vt:lpstr>
      <vt:lpstr>github.com/AndrewLawrence/dCVnet</vt:lpstr>
      <vt:lpstr>Performance</vt:lpstr>
      <vt:lpstr>Wrapping up…</vt:lpstr>
      <vt:lpstr>Acknowledgements</vt:lpstr>
    </vt:vector>
  </TitlesOfParts>
  <Company>King's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Lawrence, Andrew</dc:creator>
  <cp:lastModifiedBy>Lawrence, Andrew</cp:lastModifiedBy>
  <cp:revision>434</cp:revision>
  <cp:lastPrinted>2018-03-21T15:38:48Z</cp:lastPrinted>
  <dcterms:created xsi:type="dcterms:W3CDTF">2018-02-09T15:55:02Z</dcterms:created>
  <dcterms:modified xsi:type="dcterms:W3CDTF">2021-09-15T13:38:06Z</dcterms:modified>
</cp:coreProperties>
</file>